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9144000" cy="6858000" type="screen4x3"/>
  <p:notesSz cx="6858000" cy="9144000"/>
  <p:embeddedFontLst>
    <p:embeddedFont>
      <p:font typeface="Georgia" panose="02040502050405020303" pitchFamily="18" charset="0"/>
      <p:regular r:id="rId51"/>
      <p:bold r:id="rId52"/>
      <p:italic r:id="rId53"/>
      <p:boldItalic r:id="rId54"/>
    </p:embeddedFont>
    <p:embeddedFont>
      <p:font typeface="PT Sans" panose="020B0503020203020204" pitchFamily="34" charset="77"/>
      <p:regular r:id="rId55"/>
      <p:bold r:id="rId56"/>
      <p:italic r:id="rId57"/>
      <p:boldItalic r:id="rId58"/>
    </p:embeddedFont>
    <p:embeddedFont>
      <p:font typeface="Roboto" panose="02000000000000000000" pitchFamily="2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3" roundtripDataSignature="AMtx7mgFpTVng5ifqfadh60z3353fnHY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120" d="100"/>
          <a:sy n="120" d="100"/>
        </p:scale>
        <p:origin x="1944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74" name="Google Shape;7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04d4d9815b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04d4d9815b_0_1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304d4d9815b_0_17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04d4d9815b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04d4d9815b_0_2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304d4d9815b_0_274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04d4d9815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04d4d9815b_0_2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304d4d9815b_0_294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04d4d9815b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04d4d9815b_0_28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304d4d9815b_0_284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52242eaf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52242eaf1b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352242eaf1b_0_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2242eaf1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2242eaf1b_0_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352242eaf1b_0_14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2242eaf1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2242eaf1b_0_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352242eaf1b_0_25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52242eaf1b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52242eaf1b_0_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352242eaf1b_0_38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04d4d9815b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04d4d9815b_0_3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304d4d9815b_0_374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4c056a38b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4c056a38bd_0_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34c056a38bd_0_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04d4d9815b_0_27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82" name="Google Shape;82;g304d4d9815b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" name="Google Shape;83;g304d4d9815b_0_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04d4d9815b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04d4d9815b_0_3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304d4d9815b_0_363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04d4d9815b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04d4d9815b_0_3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304d4d9815b_0_346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04d4d9815b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04d4d9815b_0_3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304d4d9815b_0_354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04d4d9815b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04d4d9815b_0_3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304d4d9815b_0_337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04d4d9815b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04d4d9815b_0_1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304d4d9815b_0_183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04d4d9815b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04d4d9815b_0_40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g304d4d9815b_0_40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52242eaf1b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52242eaf1b_0_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352242eaf1b_0_5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2242eaf1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2242eaf1b_0_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g352242eaf1b_0_66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04d4d9815b_0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04d4d9815b_0_4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304d4d9815b_0_41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04d4d9815b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04d4d9815b_0_50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g304d4d9815b_0_50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04d4d9815b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04d4d9815b_0_9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g304d4d9815b_0_9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04d4d9815b_0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04d4d9815b_0_5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304d4d9815b_0_51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04d4d9815b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04d4d9815b_0_5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304d4d9815b_0_55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52242eaf1b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52242eaf1b_0_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g352242eaf1b_0_94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52242eaf1b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52242eaf1b_0_10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g352242eaf1b_0_108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4c056a38bd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4c056a38bd_0_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g34c056a38bd_0_2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52242eaf1b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52242eaf1b_0_1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g352242eaf1b_0_136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4c056a38b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4c056a38bd_0_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g34c056a38bd_0_3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4c056a38bd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4c056a38bd_0_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g34c056a38bd_0_4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52242eaf1b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52242eaf1b_0_1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g352242eaf1b_0_118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4c056a38bd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4c056a38bd_0_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g34c056a38bd_0_63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04d4d9815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04d4d9815b_0_1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304d4d9815b_0_14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4c056a38bd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4c056a38bd_0_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g34c056a38bd_0_78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4c056a38bd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4c056a38bd_0_8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g34c056a38bd_0_8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4c056a38bd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4c056a38bd_0_9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g34c056a38bd_0_9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52242eaf1b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52242eaf1b_0_1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g352242eaf1b_0_15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2242eaf1b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2242eaf1b_0_16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g352242eaf1b_0_16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52242eaf1b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352242eaf1b_0_1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g352242eaf1b_0_178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52242eaf1b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52242eaf1b_0_1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g352242eaf1b_0_193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4c056a38bd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4c056a38bd_0_10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g34c056a38bd_0_108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4323201f11_3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53" name="Google Shape;553;g34323201f11_3_10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4" name="Google Shape;554;g34323201f11_3_10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04d4d9815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04d4d9815b_0_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304d4d9815b_0_15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04d4d9815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04d4d9815b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02124"/>
                </a:solidFill>
                <a:highlight>
                  <a:srgbClr val="FFFFFF"/>
                </a:highlight>
              </a:rPr>
              <a:t>Tests also vary depending on </a:t>
            </a:r>
            <a:r>
              <a:rPr lang="en-US" i="1">
                <a:solidFill>
                  <a:srgbClr val="202124"/>
                </a:solidFill>
                <a:highlight>
                  <a:srgbClr val="FFFFFF"/>
                </a:highlight>
              </a:rPr>
              <a:t>size</a:t>
            </a:r>
            <a:r>
              <a:rPr lang="en-US">
                <a:solidFill>
                  <a:srgbClr val="202124"/>
                </a:solidFill>
                <a:highlight>
                  <a:srgbClr val="FFFFFF"/>
                </a:highlight>
              </a:rPr>
              <a:t>, or </a:t>
            </a:r>
            <a:r>
              <a:rPr lang="en-US" i="1">
                <a:solidFill>
                  <a:srgbClr val="202124"/>
                </a:solidFill>
                <a:highlight>
                  <a:srgbClr val="FFFFFF"/>
                </a:highlight>
              </a:rPr>
              <a:t>degree of isolation</a:t>
            </a:r>
            <a:r>
              <a:rPr lang="en-US">
                <a:solidFill>
                  <a:srgbClr val="202124"/>
                </a:solidFill>
                <a:highlight>
                  <a:srgbClr val="FFFFFF"/>
                </a:highlight>
              </a:rPr>
              <a:t>:</a:t>
            </a:r>
            <a:endParaRPr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lang="en-US" b="1">
                <a:solidFill>
                  <a:srgbClr val="202124"/>
                </a:solidFill>
                <a:highlight>
                  <a:srgbClr val="FFFFFF"/>
                </a:highlight>
              </a:rPr>
              <a:t>Unit tests</a:t>
            </a:r>
            <a:r>
              <a:rPr lang="en-US">
                <a:solidFill>
                  <a:srgbClr val="202124"/>
                </a:solidFill>
                <a:highlight>
                  <a:srgbClr val="FFFFFF"/>
                </a:highlight>
              </a:rPr>
              <a:t> or </a:t>
            </a:r>
            <a:r>
              <a:rPr lang="en-US" b="1">
                <a:solidFill>
                  <a:srgbClr val="202124"/>
                </a:solidFill>
                <a:highlight>
                  <a:srgbClr val="FFFFFF"/>
                </a:highlight>
              </a:rPr>
              <a:t>small tests</a:t>
            </a:r>
            <a:r>
              <a:rPr lang="en-US">
                <a:solidFill>
                  <a:srgbClr val="202124"/>
                </a:solidFill>
                <a:highlight>
                  <a:srgbClr val="FFFFFF"/>
                </a:highlight>
              </a:rPr>
              <a:t> only verify a very small portion of the app, such as a method or class.</a:t>
            </a:r>
            <a:endParaRPr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lang="en-US" b="1">
                <a:solidFill>
                  <a:srgbClr val="202124"/>
                </a:solidFill>
                <a:highlight>
                  <a:srgbClr val="FFFFFF"/>
                </a:highlight>
              </a:rPr>
              <a:t>End-to-end</a:t>
            </a:r>
            <a:r>
              <a:rPr lang="en-US">
                <a:solidFill>
                  <a:srgbClr val="202124"/>
                </a:solidFill>
                <a:highlight>
                  <a:srgbClr val="FFFFFF"/>
                </a:highlight>
              </a:rPr>
              <a:t> tests or </a:t>
            </a:r>
            <a:r>
              <a:rPr lang="en-US" b="1">
                <a:solidFill>
                  <a:srgbClr val="202124"/>
                </a:solidFill>
                <a:highlight>
                  <a:srgbClr val="FFFFFF"/>
                </a:highlight>
              </a:rPr>
              <a:t>big tests</a:t>
            </a:r>
            <a:r>
              <a:rPr lang="en-US">
                <a:solidFill>
                  <a:srgbClr val="202124"/>
                </a:solidFill>
                <a:highlight>
                  <a:srgbClr val="FFFFFF"/>
                </a:highlight>
              </a:rPr>
              <a:t> verify larger parts of the app at the same time, such as a whole screen or user flow.</a:t>
            </a:r>
            <a:endParaRPr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lang="en-US" b="1">
                <a:solidFill>
                  <a:srgbClr val="202124"/>
                </a:solidFill>
                <a:highlight>
                  <a:srgbClr val="FFFFFF"/>
                </a:highlight>
              </a:rPr>
              <a:t>Medium tests</a:t>
            </a:r>
            <a:r>
              <a:rPr lang="en-US">
                <a:solidFill>
                  <a:srgbClr val="202124"/>
                </a:solidFill>
                <a:highlight>
                  <a:srgbClr val="FFFFFF"/>
                </a:highlight>
              </a:rPr>
              <a:t> are in between and check the </a:t>
            </a:r>
            <a:r>
              <a:rPr lang="en-US" b="1">
                <a:solidFill>
                  <a:srgbClr val="202124"/>
                </a:solidFill>
                <a:highlight>
                  <a:srgbClr val="FFFFFF"/>
                </a:highlight>
              </a:rPr>
              <a:t>integration</a:t>
            </a:r>
            <a:r>
              <a:rPr lang="en-US">
                <a:solidFill>
                  <a:srgbClr val="202124"/>
                </a:solidFill>
                <a:highlight>
                  <a:srgbClr val="FFFFFF"/>
                </a:highlight>
              </a:rPr>
              <a:t> between two or more units.</a:t>
            </a:r>
            <a:endParaRPr/>
          </a:p>
        </p:txBody>
      </p:sp>
      <p:sp>
        <p:nvSpPr>
          <p:cNvPr id="124" name="Google Shape;124;g304d4d9815b_0_7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04d4d9815b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04d4d9815b_0_1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02124"/>
                </a:solidFill>
                <a:highlight>
                  <a:srgbClr val="FFFFFF"/>
                </a:highlight>
              </a:rPr>
              <a:t>Tests also vary depending on </a:t>
            </a:r>
            <a:r>
              <a:rPr lang="en-US" i="1">
                <a:solidFill>
                  <a:srgbClr val="202124"/>
                </a:solidFill>
                <a:highlight>
                  <a:srgbClr val="FFFFFF"/>
                </a:highlight>
              </a:rPr>
              <a:t>size</a:t>
            </a:r>
            <a:r>
              <a:rPr lang="en-US">
                <a:solidFill>
                  <a:srgbClr val="202124"/>
                </a:solidFill>
                <a:highlight>
                  <a:srgbClr val="FFFFFF"/>
                </a:highlight>
              </a:rPr>
              <a:t>, or </a:t>
            </a:r>
            <a:r>
              <a:rPr lang="en-US" i="1">
                <a:solidFill>
                  <a:srgbClr val="202124"/>
                </a:solidFill>
                <a:highlight>
                  <a:srgbClr val="FFFFFF"/>
                </a:highlight>
              </a:rPr>
              <a:t>degree of isolation</a:t>
            </a:r>
            <a:r>
              <a:rPr lang="en-US">
                <a:solidFill>
                  <a:srgbClr val="202124"/>
                </a:solidFill>
                <a:highlight>
                  <a:srgbClr val="FFFFFF"/>
                </a:highlight>
              </a:rPr>
              <a:t>:</a:t>
            </a:r>
            <a:endParaRPr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lang="en-US" b="1">
                <a:solidFill>
                  <a:srgbClr val="202124"/>
                </a:solidFill>
                <a:highlight>
                  <a:srgbClr val="FFFFFF"/>
                </a:highlight>
              </a:rPr>
              <a:t>Unit tests</a:t>
            </a:r>
            <a:r>
              <a:rPr lang="en-US">
                <a:solidFill>
                  <a:srgbClr val="202124"/>
                </a:solidFill>
                <a:highlight>
                  <a:srgbClr val="FFFFFF"/>
                </a:highlight>
              </a:rPr>
              <a:t> or </a:t>
            </a:r>
            <a:r>
              <a:rPr lang="en-US" b="1">
                <a:solidFill>
                  <a:srgbClr val="202124"/>
                </a:solidFill>
                <a:highlight>
                  <a:srgbClr val="FFFFFF"/>
                </a:highlight>
              </a:rPr>
              <a:t>small tests</a:t>
            </a:r>
            <a:r>
              <a:rPr lang="en-US">
                <a:solidFill>
                  <a:srgbClr val="202124"/>
                </a:solidFill>
                <a:highlight>
                  <a:srgbClr val="FFFFFF"/>
                </a:highlight>
              </a:rPr>
              <a:t> only verify a very small portion of the app, such as a method or class.</a:t>
            </a:r>
            <a:endParaRPr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lang="en-US" b="1">
                <a:solidFill>
                  <a:srgbClr val="202124"/>
                </a:solidFill>
                <a:highlight>
                  <a:srgbClr val="FFFFFF"/>
                </a:highlight>
              </a:rPr>
              <a:t>End-to-end</a:t>
            </a:r>
            <a:r>
              <a:rPr lang="en-US">
                <a:solidFill>
                  <a:srgbClr val="202124"/>
                </a:solidFill>
                <a:highlight>
                  <a:srgbClr val="FFFFFF"/>
                </a:highlight>
              </a:rPr>
              <a:t> tests or </a:t>
            </a:r>
            <a:r>
              <a:rPr lang="en-US" b="1">
                <a:solidFill>
                  <a:srgbClr val="202124"/>
                </a:solidFill>
                <a:highlight>
                  <a:srgbClr val="FFFFFF"/>
                </a:highlight>
              </a:rPr>
              <a:t>big tests</a:t>
            </a:r>
            <a:r>
              <a:rPr lang="en-US">
                <a:solidFill>
                  <a:srgbClr val="202124"/>
                </a:solidFill>
                <a:highlight>
                  <a:srgbClr val="FFFFFF"/>
                </a:highlight>
              </a:rPr>
              <a:t> verify larger parts of the app at the same time, such as a whole screen or user flow.</a:t>
            </a:r>
            <a:endParaRPr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lang="en-US" b="1">
                <a:solidFill>
                  <a:srgbClr val="202124"/>
                </a:solidFill>
                <a:highlight>
                  <a:srgbClr val="FFFFFF"/>
                </a:highlight>
              </a:rPr>
              <a:t>Medium tests</a:t>
            </a:r>
            <a:r>
              <a:rPr lang="en-US">
                <a:solidFill>
                  <a:srgbClr val="202124"/>
                </a:solidFill>
                <a:highlight>
                  <a:srgbClr val="FFFFFF"/>
                </a:highlight>
              </a:rPr>
              <a:t> are in between and check the </a:t>
            </a:r>
            <a:r>
              <a:rPr lang="en-US" b="1">
                <a:solidFill>
                  <a:srgbClr val="202124"/>
                </a:solidFill>
                <a:highlight>
                  <a:srgbClr val="FFFFFF"/>
                </a:highlight>
              </a:rPr>
              <a:t>integration</a:t>
            </a:r>
            <a:r>
              <a:rPr lang="en-US">
                <a:solidFill>
                  <a:srgbClr val="202124"/>
                </a:solidFill>
                <a:highlight>
                  <a:srgbClr val="FFFFFF"/>
                </a:highlight>
              </a:rPr>
              <a:t> between two or more units.</a:t>
            </a:r>
            <a:endParaRPr/>
          </a:p>
        </p:txBody>
      </p:sp>
      <p:sp>
        <p:nvSpPr>
          <p:cNvPr id="137" name="Google Shape;137;g304d4d9815b_0_13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04d4d9815b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04d4d9815b_0_10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304d4d9815b_0_10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04d4d9815b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04d4d9815b_0_1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g304d4d9815b_0_16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43800" y="6118225"/>
            <a:ext cx="968375" cy="43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-76200"/>
            <a:ext cx="9144000" cy="2895600"/>
          </a:xfrm>
          <a:prstGeom prst="rect">
            <a:avLst/>
          </a:prstGeom>
          <a:gradFill>
            <a:gsLst>
              <a:gs pos="0">
                <a:srgbClr val="333333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"/>
          <p:cNvSpPr/>
          <p:nvPr/>
        </p:nvSpPr>
        <p:spPr>
          <a:xfrm>
            <a:off x="609600" y="6172200"/>
            <a:ext cx="50181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Boston University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Department of Electrical &amp; Computer Engineering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1"/>
          </p:nvPr>
        </p:nvSpPr>
        <p:spPr>
          <a:xfrm>
            <a:off x="685800" y="3200400"/>
            <a:ext cx="7772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Noto Sans Symbols"/>
              <a:buNone/>
              <a:defRPr sz="1800">
                <a:solidFill>
                  <a:srgbClr val="CCCCCC"/>
                </a:solidFill>
              </a:defRPr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ctrTitle"/>
          </p:nvPr>
        </p:nvSpPr>
        <p:spPr>
          <a:xfrm>
            <a:off x="685800" y="1600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/>
        </p:nvSpPr>
        <p:spPr>
          <a:xfrm>
            <a:off x="6477000" y="730250"/>
            <a:ext cx="2303463" cy="498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to edit Master title style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3"/>
          <p:cNvSpPr txBox="1">
            <a:spLocks noGrp="1"/>
          </p:cNvSpPr>
          <p:nvPr>
            <p:ph type="body" idx="1"/>
          </p:nvPr>
        </p:nvSpPr>
        <p:spPr>
          <a:xfrm>
            <a:off x="609599" y="729512"/>
            <a:ext cx="5638801" cy="4985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dt" idx="10"/>
          </p:nvPr>
        </p:nvSpPr>
        <p:spPr>
          <a:xfrm>
            <a:off x="8001000" y="76200"/>
            <a:ext cx="1066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0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dt" idx="10"/>
          </p:nvPr>
        </p:nvSpPr>
        <p:spPr>
          <a:xfrm>
            <a:off x="8001000" y="76200"/>
            <a:ext cx="1066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609600" y="1828800"/>
            <a:ext cx="79248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8001000" y="76200"/>
            <a:ext cx="1066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sz="2400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dt" idx="10"/>
          </p:nvPr>
        </p:nvSpPr>
        <p:spPr>
          <a:xfrm>
            <a:off x="8001000" y="76200"/>
            <a:ext cx="1066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609600" y="1828800"/>
            <a:ext cx="38862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4648200" y="1828800"/>
            <a:ext cx="38862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8001000" y="76200"/>
            <a:ext cx="1066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dt" idx="10"/>
          </p:nvPr>
        </p:nvSpPr>
        <p:spPr>
          <a:xfrm>
            <a:off x="8001000" y="76200"/>
            <a:ext cx="1066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dt" idx="10"/>
          </p:nvPr>
        </p:nvSpPr>
        <p:spPr>
          <a:xfrm>
            <a:off x="8001000" y="76200"/>
            <a:ext cx="1066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▪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▪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dt" idx="10"/>
          </p:nvPr>
        </p:nvSpPr>
        <p:spPr>
          <a:xfrm>
            <a:off x="8001000" y="76200"/>
            <a:ext cx="1066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>
            <a:spLocks noGrp="1"/>
          </p:cNvSpPr>
          <p:nvPr>
            <p:ph type="pic" idx="2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dt" idx="10"/>
          </p:nvPr>
        </p:nvSpPr>
        <p:spPr>
          <a:xfrm>
            <a:off x="8001000" y="76200"/>
            <a:ext cx="1066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/>
          <p:nvPr/>
        </p:nvSpPr>
        <p:spPr>
          <a:xfrm>
            <a:off x="0" y="-42863"/>
            <a:ext cx="9144000" cy="347663"/>
          </a:xfrm>
          <a:prstGeom prst="rect">
            <a:avLst/>
          </a:prstGeom>
          <a:gradFill>
            <a:gsLst>
              <a:gs pos="0">
                <a:srgbClr val="333333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3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body" idx="1"/>
          </p:nvPr>
        </p:nvSpPr>
        <p:spPr>
          <a:xfrm>
            <a:off x="609600" y="1828800"/>
            <a:ext cx="79248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/>
          <p:nvPr/>
        </p:nvSpPr>
        <p:spPr>
          <a:xfrm>
            <a:off x="609600" y="1524000"/>
            <a:ext cx="79248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Boston University</a:t>
            </a: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Slideshow Title Goes Here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543800" y="6118225"/>
            <a:ext cx="968375" cy="43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dt" idx="10"/>
          </p:nvPr>
        </p:nvSpPr>
        <p:spPr>
          <a:xfrm>
            <a:off x="8001000" y="76200"/>
            <a:ext cx="1066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 baseline="30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609600" y="6172200"/>
            <a:ext cx="53370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Boston University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Department of Electrical &amp; Computer Engineering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nit-team/junit4/wiki/Use-with-Gradl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junit-team/junit4/wiki/Use-with-Gradl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junit-team/junit4/wiki/Use-with-Gradl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nit-team/junit4/wiki/Use-with-Gradl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junit-team/junit4/wiki/Use-with-Gradl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junit-team/junit4/wiki/Use-with-Gradl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junit-team/junit4/wiki/Use-with-Gradl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junit-team/junit4/wiki/Use-with-Gradl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perBruceJia/Android-Unit-Testing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junit-team/junit4/wiki/Use-with-Gradl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junit-team/junit4/wiki/Use-with-Gradl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U-EC327-Spring2025/weather-demo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nit-team/junit4/wiki/Use-with-Gradl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junit-team/junit4/wiki/Use-with-Gradl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junit-team/junit4/wiki/Use-with-Gradle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junit-team/junit4/wiki/Use-with-Gradle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lideshow/unit-testing-in-android-156437598/156437598#15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better-programming/introduction-to-google-test-an-open-source-c-c-unit-testing-framework-ec517f4a22d2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U-EC327-Spring2025/weather-demo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BU-EC327-Spring2025/weather-demo/blob/main/app/build.gradle.kts#L43-L56" TargetMode="Externa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U-EC327-Spring2025/weather-demo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BU-EC327-Spring2025/weather-demo/blob/main/app/src/androidTest/java/com/example/weatherdemo/DependencyManagerTest.java" TargetMode="External"/><Relationship Id="rId4" Type="http://schemas.openxmlformats.org/officeDocument/2006/relationships/hyperlink" Target="https://github.com/BU-EC327-Spring2025/weather-demo/blob/main/app/src/test/java/com/example/weatherdemo/weatherapis/WeatherAPIServiceTest.java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U-EC327-Spring2025/weather-demo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BU-EC327-Spring2025/weather-demo/blob/main/app/src/test/java/com/example/weatherdemo/weatherapis/WeatherAPIServiceTest.java" TargetMode="Externa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U-EC327-Spring2025/weather-demo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U-EC327-Spring2025/weather-demo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U-EC327-Spring2025/weather-demo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U-EC327-Spring2025/weather-demo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BU-EC327-Spring2025/weather-demo/blob/main/app/src/androidTest/java/com/example/weatherdemo/DependencyManagerTest.java" TargetMode="Externa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U-EC327-Spring2025/weather-demo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better-programming/introduction-to-google-test-an-open-source-c-c-unit-testing-framework-ec517f4a22d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SuperBruceJia/Android-Unit-Testing/tree/main/GoogleTest/tests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BU-EC327-Spring2025/weather-demo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U-EC327-Spring2025/weather-demo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BU-EC327-Spring2025/weather-demo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U-EC327-Spring2025/weather-demo/blob/main/app/build.gradle.kts#L33-L40" TargetMode="External"/><Relationship Id="rId3" Type="http://schemas.openxmlformats.org/officeDocument/2006/relationships/hyperlink" Target="https://github.com/SuperBruceJia/Android-Unit-Testing/tree/main/GoogleTest/tests" TargetMode="External"/><Relationship Id="rId7" Type="http://schemas.openxmlformats.org/officeDocument/2006/relationships/hyperlink" Target="https://github.com/BU-EC327-Spring2025/weather-demo/blob/main/app/src/androidTest/java/com/example/weatherdemo/DependencyManagerTest.java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BU-EC327-Spring2025/weather-demo/blob/main/app/src/test/java/com/example/weatherdemo/weatherapis/WeatherAPIServiceTest.java#L94-L138" TargetMode="External"/><Relationship Id="rId5" Type="http://schemas.openxmlformats.org/officeDocument/2006/relationships/hyperlink" Target="https://github.com/BU-EC327-Spring2025/weather-demo/blob/main/app/src/test/java/com/example/weatherdemo/weatherapis/WeatherAPIServiceTest.java#L24-L92" TargetMode="External"/><Relationship Id="rId4" Type="http://schemas.openxmlformats.org/officeDocument/2006/relationships/hyperlink" Target="https://github.com/SuperBruceJia/Android-Unit-Testing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ogle.github.io/googletest/primer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.android.com/training/testing/fundamental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testing/fundamental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hyperlink" Target="https://github.com/junit-team/junit4/wiki/Use-with-Gradle" TargetMode="External"/><Relationship Id="rId4" Type="http://schemas.openxmlformats.org/officeDocument/2006/relationships/hyperlink" Target="https://gradle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"/>
          <p:cNvSpPr txBox="1">
            <a:spLocks noGrp="1"/>
          </p:cNvSpPr>
          <p:nvPr>
            <p:ph type="ctrTitle"/>
          </p:nvPr>
        </p:nvSpPr>
        <p:spPr>
          <a:xfrm>
            <a:off x="634925" y="1620550"/>
            <a:ext cx="8509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400"/>
              <a:t>Unit Testing in Android with GitHub Action</a:t>
            </a:r>
            <a:endParaRPr sz="3400"/>
          </a:p>
        </p:txBody>
      </p:sp>
      <p:sp>
        <p:nvSpPr>
          <p:cNvPr id="78" name="Google Shape;78;p1"/>
          <p:cNvSpPr txBox="1">
            <a:spLocks noGrp="1"/>
          </p:cNvSpPr>
          <p:nvPr>
            <p:ph type="subTitle" idx="1"/>
          </p:nvPr>
        </p:nvSpPr>
        <p:spPr>
          <a:xfrm>
            <a:off x="685800" y="3429000"/>
            <a:ext cx="7772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 b="1">
                <a:solidFill>
                  <a:srgbClr val="333333"/>
                </a:solidFill>
              </a:rPr>
              <a:t>Teaching Assistants</a:t>
            </a:r>
            <a:endParaRPr sz="2400" b="1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solidFill>
                  <a:srgbClr val="333333"/>
                </a:solidFill>
              </a:rPr>
              <a:t>Boston University</a:t>
            </a:r>
            <a:endParaRPr sz="2400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solidFill>
                  <a:srgbClr val="333333"/>
                </a:solidFill>
              </a:rPr>
              <a:t>Apr. 15th, 2025</a:t>
            </a:r>
            <a:endParaRPr sz="2400">
              <a:solidFill>
                <a:srgbClr val="333333"/>
              </a:solidFill>
            </a:endParaRPr>
          </a:p>
        </p:txBody>
      </p:sp>
      <p:pic>
        <p:nvPicPr>
          <p:cNvPr id="79" name="Google Shape;79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8925" y="3085175"/>
            <a:ext cx="2096425" cy="209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04d4d9815b_0_172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Part 2 ー Today: Unit Testing in Android</a:t>
            </a:r>
            <a:endParaRPr b="1"/>
          </a:p>
        </p:txBody>
      </p:sp>
      <p:sp>
        <p:nvSpPr>
          <p:cNvPr id="175" name="Google Shape;175;g304d4d9815b_0_172"/>
          <p:cNvSpPr/>
          <p:nvPr/>
        </p:nvSpPr>
        <p:spPr>
          <a:xfrm>
            <a:off x="564775" y="5853725"/>
            <a:ext cx="8246400" cy="838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sp>
        <p:nvSpPr>
          <p:cNvPr id="176" name="Google Shape;176;g304d4d9815b_0_172"/>
          <p:cNvSpPr txBox="1"/>
          <p:nvPr/>
        </p:nvSpPr>
        <p:spPr>
          <a:xfrm>
            <a:off x="609600" y="6457800"/>
            <a:ext cx="66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Credits: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https://github.com/junit-team/junit4/wiki/Use-with-Gradle</a:t>
            </a:r>
            <a:endParaRPr/>
          </a:p>
        </p:txBody>
      </p:sp>
      <p:pic>
        <p:nvPicPr>
          <p:cNvPr id="177" name="Google Shape;177;g304d4d9815b_0_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4324" y="1086475"/>
            <a:ext cx="6235346" cy="565379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304d4d9815b_0_172"/>
          <p:cNvSpPr txBox="1"/>
          <p:nvPr/>
        </p:nvSpPr>
        <p:spPr>
          <a:xfrm>
            <a:off x="3329350" y="1565025"/>
            <a:ext cx="468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0000"/>
                </a:solidFill>
              </a:rPr>
              <a:t>Create a new project called 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UnitTest</a:t>
            </a:r>
            <a:endParaRPr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9" name="Google Shape;179;g304d4d9815b_0_172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Unit Testing in Android with GitHub Action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04d4d9815b_0_274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Part 2 ー Today: Unit Testing in Android</a:t>
            </a:r>
            <a:endParaRPr b="1"/>
          </a:p>
        </p:txBody>
      </p:sp>
      <p:sp>
        <p:nvSpPr>
          <p:cNvPr id="186" name="Google Shape;186;g304d4d9815b_0_274"/>
          <p:cNvSpPr/>
          <p:nvPr/>
        </p:nvSpPr>
        <p:spPr>
          <a:xfrm>
            <a:off x="564775" y="5853725"/>
            <a:ext cx="8246400" cy="838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pic>
        <p:nvPicPr>
          <p:cNvPr id="187" name="Google Shape;187;g304d4d9815b_0_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150" y="1231700"/>
            <a:ext cx="7924803" cy="5626297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304d4d9815b_0_274"/>
          <p:cNvSpPr txBox="1"/>
          <p:nvPr/>
        </p:nvSpPr>
        <p:spPr>
          <a:xfrm>
            <a:off x="4897350" y="4663725"/>
            <a:ext cx="468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0000"/>
                </a:solidFill>
              </a:rPr>
              <a:t>Under the build.gradle.kts (Module :app)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89" name="Google Shape;189;g304d4d9815b_0_274"/>
          <p:cNvSpPr txBox="1"/>
          <p:nvPr/>
        </p:nvSpPr>
        <p:spPr>
          <a:xfrm>
            <a:off x="609600" y="6457800"/>
            <a:ext cx="66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Credits: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https://github.com/junit-team/junit4/wiki/Use-with-Gradle</a:t>
            </a:r>
            <a:endParaRPr/>
          </a:p>
        </p:txBody>
      </p:sp>
      <p:sp>
        <p:nvSpPr>
          <p:cNvPr id="190" name="Google Shape;190;g304d4d9815b_0_274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Unit Testing in Android with GitHub Action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04d4d9815b_0_294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Part 2 ー Today: Unit Testing in Android</a:t>
            </a:r>
            <a:endParaRPr b="1"/>
          </a:p>
        </p:txBody>
      </p:sp>
      <p:sp>
        <p:nvSpPr>
          <p:cNvPr id="197" name="Google Shape;197;g304d4d9815b_0_294"/>
          <p:cNvSpPr/>
          <p:nvPr/>
        </p:nvSpPr>
        <p:spPr>
          <a:xfrm>
            <a:off x="564775" y="5853725"/>
            <a:ext cx="8246400" cy="838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pic>
        <p:nvPicPr>
          <p:cNvPr id="198" name="Google Shape;198;g304d4d9815b_0_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78450"/>
            <a:ext cx="9144003" cy="5366717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304d4d9815b_0_294"/>
          <p:cNvSpPr txBox="1"/>
          <p:nvPr/>
        </p:nvSpPr>
        <p:spPr>
          <a:xfrm>
            <a:off x="4041750" y="5159025"/>
            <a:ext cx="4685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0000"/>
                </a:solidFill>
              </a:rPr>
              <a:t>Create a JAVA class 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Calculator.java</a:t>
            </a:r>
            <a:endParaRPr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0000"/>
                </a:solidFill>
              </a:rPr>
              <a:t>under the 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src/androidTest/java/com/example/unittest</a:t>
            </a:r>
            <a:r>
              <a:rPr lang="en-US" b="1">
                <a:solidFill>
                  <a:srgbClr val="FF0000"/>
                </a:solidFill>
              </a:rPr>
              <a:t> folder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00" name="Google Shape;200;g304d4d9815b_0_294"/>
          <p:cNvSpPr txBox="1"/>
          <p:nvPr/>
        </p:nvSpPr>
        <p:spPr>
          <a:xfrm>
            <a:off x="609600" y="6457800"/>
            <a:ext cx="66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Credits: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https://github.com/junit-team/junit4/wiki/Use-with-Gradle</a:t>
            </a:r>
            <a:endParaRPr/>
          </a:p>
        </p:txBody>
      </p:sp>
      <p:sp>
        <p:nvSpPr>
          <p:cNvPr id="201" name="Google Shape;201;g304d4d9815b_0_294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Unit Testing in Android with GitHub Action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04d4d9815b_0_284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Part 2 ー Today: Unit Testing in Android</a:t>
            </a:r>
            <a:endParaRPr b="1"/>
          </a:p>
        </p:txBody>
      </p:sp>
      <p:sp>
        <p:nvSpPr>
          <p:cNvPr id="208" name="Google Shape;208;g304d4d9815b_0_284"/>
          <p:cNvSpPr/>
          <p:nvPr/>
        </p:nvSpPr>
        <p:spPr>
          <a:xfrm>
            <a:off x="564775" y="5853725"/>
            <a:ext cx="8246400" cy="838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sp>
        <p:nvSpPr>
          <p:cNvPr id="209" name="Google Shape;209;g304d4d9815b_0_284"/>
          <p:cNvSpPr txBox="1"/>
          <p:nvPr/>
        </p:nvSpPr>
        <p:spPr>
          <a:xfrm>
            <a:off x="609600" y="1620325"/>
            <a:ext cx="7610400" cy="43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package </a:t>
            </a:r>
            <a:r>
              <a:rPr lang="en-US" sz="19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com.example.unittest;</a:t>
            </a:r>
            <a:endParaRPr sz="19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-US" sz="19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Calculator {</a:t>
            </a:r>
            <a:endParaRPr sz="19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9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public int </a:t>
            </a:r>
            <a:r>
              <a:rPr lang="en-US" sz="1900">
                <a:solidFill>
                  <a:srgbClr val="56A8F5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evaluate</a:t>
            </a:r>
            <a:r>
              <a:rPr lang="en-US" sz="19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(String expression) {</a:t>
            </a:r>
            <a:endParaRPr sz="19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900">
                <a:solidFill>
                  <a:srgbClr val="7A7E85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// Basic implementation for demo purposes.</a:t>
            </a:r>
            <a:endParaRPr sz="1900">
              <a:solidFill>
                <a:srgbClr val="7A7E85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rgbClr val="7A7E85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9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String[] tokens = expression.split(</a:t>
            </a:r>
            <a:r>
              <a:rPr lang="en-US" sz="19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900">
                <a:solidFill>
                  <a:srgbClr val="CF8E6D"/>
                </a:solidFill>
                <a:highlight>
                  <a:srgbClr val="293C40"/>
                </a:highlight>
                <a:latin typeface="Courier New"/>
                <a:ea typeface="Courier New"/>
                <a:cs typeface="Courier New"/>
                <a:sym typeface="Courier New"/>
              </a:rPr>
              <a:t>\\</a:t>
            </a:r>
            <a:r>
              <a:rPr lang="en-US" sz="1900">
                <a:solidFill>
                  <a:srgbClr val="6AAB73"/>
                </a:solidFill>
                <a:highlight>
                  <a:srgbClr val="293C40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US" sz="19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9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9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9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en-US" sz="19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sum = </a:t>
            </a:r>
            <a:r>
              <a:rPr lang="en-US" sz="1900">
                <a:solidFill>
                  <a:srgbClr val="2AACB8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9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9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9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lang="en-US" sz="19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(String token : tokens) {</a:t>
            </a:r>
            <a:endParaRPr sz="19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sum += Integer.</a:t>
            </a:r>
            <a:r>
              <a:rPr lang="en-US" sz="1900" i="1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parseInt</a:t>
            </a:r>
            <a:r>
              <a:rPr lang="en-US" sz="19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(token);</a:t>
            </a:r>
            <a:endParaRPr sz="19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19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9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9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sum;</a:t>
            </a:r>
            <a:endParaRPr sz="19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9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9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chemeClr val="dk1"/>
              </a:solidFill>
            </a:endParaRPr>
          </a:p>
        </p:txBody>
      </p:sp>
      <p:sp>
        <p:nvSpPr>
          <p:cNvPr id="210" name="Google Shape;210;g304d4d9815b_0_284"/>
          <p:cNvSpPr txBox="1"/>
          <p:nvPr/>
        </p:nvSpPr>
        <p:spPr>
          <a:xfrm>
            <a:off x="609600" y="6457800"/>
            <a:ext cx="66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Credits: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https://github.com/junit-team/junit4/wiki/Use-with-Gradle</a:t>
            </a:r>
            <a:endParaRPr/>
          </a:p>
        </p:txBody>
      </p:sp>
      <p:sp>
        <p:nvSpPr>
          <p:cNvPr id="211" name="Google Shape;211;g304d4d9815b_0_284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Unit Testing in Android with GitHub Action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2242eaf1b_0_0"/>
          <p:cNvSpPr/>
          <p:nvPr/>
        </p:nvSpPr>
        <p:spPr>
          <a:xfrm>
            <a:off x="564775" y="5853725"/>
            <a:ext cx="8246400" cy="838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pic>
        <p:nvPicPr>
          <p:cNvPr id="218" name="Google Shape;218;g352242eaf1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1940"/>
            <a:ext cx="9144003" cy="5706072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352242eaf1b_0_0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Part 2 ー Today: Unit Testing in Android</a:t>
            </a:r>
            <a:endParaRPr b="1"/>
          </a:p>
        </p:txBody>
      </p:sp>
      <p:sp>
        <p:nvSpPr>
          <p:cNvPr id="220" name="Google Shape;220;g352242eaf1b_0_0"/>
          <p:cNvSpPr txBox="1"/>
          <p:nvPr/>
        </p:nvSpPr>
        <p:spPr>
          <a:xfrm>
            <a:off x="3617250" y="4552475"/>
            <a:ext cx="4299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0000"/>
                </a:solidFill>
              </a:rPr>
              <a:t>right click on the Class name and choose "Generate -&gt; Test" and the boilerplate of the test will be generated in the correct place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21" name="Google Shape;221;g352242eaf1b_0_0"/>
          <p:cNvSpPr txBox="1"/>
          <p:nvPr/>
        </p:nvSpPr>
        <p:spPr>
          <a:xfrm>
            <a:off x="609600" y="6457800"/>
            <a:ext cx="66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Credits: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https://github.com/junit-team/junit4/wiki/Use-with-Gradle</a:t>
            </a:r>
            <a:endParaRPr/>
          </a:p>
        </p:txBody>
      </p:sp>
      <p:sp>
        <p:nvSpPr>
          <p:cNvPr id="222" name="Google Shape;222;g352242eaf1b_0_0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Unit Testing in Android with GitHub Action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52242eaf1b_0_14"/>
          <p:cNvSpPr/>
          <p:nvPr/>
        </p:nvSpPr>
        <p:spPr>
          <a:xfrm>
            <a:off x="564775" y="5853725"/>
            <a:ext cx="8246400" cy="838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pic>
        <p:nvPicPr>
          <p:cNvPr id="229" name="Google Shape;229;g352242eaf1b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8543"/>
            <a:ext cx="9144003" cy="5719466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352242eaf1b_0_14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Part 2 ー Today: Unit Testing in Android</a:t>
            </a:r>
            <a:endParaRPr b="1"/>
          </a:p>
        </p:txBody>
      </p:sp>
      <p:sp>
        <p:nvSpPr>
          <p:cNvPr id="231" name="Google Shape;231;g352242eaf1b_0_14"/>
          <p:cNvSpPr txBox="1"/>
          <p:nvPr/>
        </p:nvSpPr>
        <p:spPr>
          <a:xfrm>
            <a:off x="3979250" y="3280675"/>
            <a:ext cx="4299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0000"/>
                </a:solidFill>
              </a:rPr>
              <a:t>right click on the Class name and choose "Generate -&gt; Test" and the boilerplate of the test will be generated in the correct place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32" name="Google Shape;232;g352242eaf1b_0_14"/>
          <p:cNvSpPr txBox="1"/>
          <p:nvPr/>
        </p:nvSpPr>
        <p:spPr>
          <a:xfrm>
            <a:off x="609600" y="6457800"/>
            <a:ext cx="66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Credits: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https://github.com/junit-team/junit4/wiki/Use-with-Gradle</a:t>
            </a:r>
            <a:endParaRPr/>
          </a:p>
        </p:txBody>
      </p:sp>
      <p:sp>
        <p:nvSpPr>
          <p:cNvPr id="233" name="Google Shape;233;g352242eaf1b_0_14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Unit Testing in Android with GitHub Action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52242eaf1b_0_25"/>
          <p:cNvSpPr/>
          <p:nvPr/>
        </p:nvSpPr>
        <p:spPr>
          <a:xfrm>
            <a:off x="564775" y="5853725"/>
            <a:ext cx="8246400" cy="838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pic>
        <p:nvPicPr>
          <p:cNvPr id="240" name="Google Shape;240;g352242eaf1b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1940"/>
            <a:ext cx="9144003" cy="5706072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352242eaf1b_0_25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Part 2 ー Today: Unit Testing in Android</a:t>
            </a:r>
            <a:endParaRPr b="1"/>
          </a:p>
        </p:txBody>
      </p:sp>
      <p:sp>
        <p:nvSpPr>
          <p:cNvPr id="242" name="Google Shape;242;g352242eaf1b_0_25"/>
          <p:cNvSpPr txBox="1"/>
          <p:nvPr/>
        </p:nvSpPr>
        <p:spPr>
          <a:xfrm>
            <a:off x="3930325" y="5188400"/>
            <a:ext cx="4299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0000"/>
                </a:solidFill>
              </a:rPr>
              <a:t>right click on the Class name and choose "Generate -&gt; Test" and the boilerplate of the test will be generated in the correct place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43" name="Google Shape;243;g352242eaf1b_0_25"/>
          <p:cNvSpPr txBox="1"/>
          <p:nvPr/>
        </p:nvSpPr>
        <p:spPr>
          <a:xfrm>
            <a:off x="609600" y="6457800"/>
            <a:ext cx="66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Credits: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https://github.com/junit-team/junit4/wiki/Use-with-Gradle</a:t>
            </a:r>
            <a:endParaRPr/>
          </a:p>
        </p:txBody>
      </p:sp>
      <p:sp>
        <p:nvSpPr>
          <p:cNvPr id="244" name="Google Shape;244;g352242eaf1b_0_25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Unit Testing in Android with GitHub Action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2242eaf1b_0_38"/>
          <p:cNvSpPr/>
          <p:nvPr/>
        </p:nvSpPr>
        <p:spPr>
          <a:xfrm>
            <a:off x="564775" y="5853725"/>
            <a:ext cx="8246400" cy="838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pic>
        <p:nvPicPr>
          <p:cNvPr id="251" name="Google Shape;251;g352242eaf1b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8543"/>
            <a:ext cx="9144003" cy="5719466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352242eaf1b_0_38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Part 2 ー Today: Unit Testing in Android</a:t>
            </a:r>
            <a:endParaRPr b="1"/>
          </a:p>
        </p:txBody>
      </p:sp>
      <p:sp>
        <p:nvSpPr>
          <p:cNvPr id="253" name="Google Shape;253;g352242eaf1b_0_38"/>
          <p:cNvSpPr txBox="1"/>
          <p:nvPr/>
        </p:nvSpPr>
        <p:spPr>
          <a:xfrm>
            <a:off x="2966250" y="3652425"/>
            <a:ext cx="527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0000"/>
                </a:solidFill>
              </a:rPr>
              <a:t>The testing codes will be automatically generated!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54" name="Google Shape;254;g352242eaf1b_0_38"/>
          <p:cNvSpPr txBox="1"/>
          <p:nvPr/>
        </p:nvSpPr>
        <p:spPr>
          <a:xfrm>
            <a:off x="609600" y="6457800"/>
            <a:ext cx="66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Credits: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https://github.com/junit-team/junit4/wiki/Use-with-Gradle</a:t>
            </a:r>
            <a:endParaRPr/>
          </a:p>
        </p:txBody>
      </p:sp>
      <p:sp>
        <p:nvSpPr>
          <p:cNvPr id="255" name="Google Shape;255;g352242eaf1b_0_38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Unit Testing in Android with GitHub Action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04d4d9815b_0_374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Part 2 ー Today: Unit Testing in Android</a:t>
            </a:r>
            <a:endParaRPr b="1"/>
          </a:p>
        </p:txBody>
      </p:sp>
      <p:sp>
        <p:nvSpPr>
          <p:cNvPr id="262" name="Google Shape;262;g304d4d9815b_0_374"/>
          <p:cNvSpPr/>
          <p:nvPr/>
        </p:nvSpPr>
        <p:spPr>
          <a:xfrm>
            <a:off x="564775" y="5853725"/>
            <a:ext cx="8246400" cy="838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sp>
        <p:nvSpPr>
          <p:cNvPr id="263" name="Google Shape;263;g304d4d9815b_0_374"/>
          <p:cNvSpPr txBox="1"/>
          <p:nvPr/>
        </p:nvSpPr>
        <p:spPr>
          <a:xfrm>
            <a:off x="728625" y="1633975"/>
            <a:ext cx="7276200" cy="4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Open your terminal and go to the project folder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-US" sz="24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cd Desktop/UnitTest/</a:t>
            </a:r>
            <a:endParaRPr sz="2400">
              <a:solidFill>
                <a:srgbClr val="98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Then run the unit testing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-US" sz="24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./gradlew test</a:t>
            </a:r>
            <a:endParaRPr sz="2400">
              <a:solidFill>
                <a:srgbClr val="98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98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A1A1A"/>
                </a:solidFill>
              </a:rPr>
              <a:t>Check the code if you need it: </a:t>
            </a:r>
            <a:r>
              <a:rPr lang="en-US" sz="24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Android-Unit-Testing</a:t>
            </a:r>
            <a:endParaRPr sz="2400">
              <a:solidFill>
                <a:srgbClr val="98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4" name="Google Shape;264;g304d4d9815b_0_374"/>
          <p:cNvSpPr txBox="1"/>
          <p:nvPr/>
        </p:nvSpPr>
        <p:spPr>
          <a:xfrm>
            <a:off x="609600" y="6457800"/>
            <a:ext cx="66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Credits: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https://github.com/junit-team/junit4/wiki/Use-with-Gradle</a:t>
            </a:r>
            <a:endParaRPr/>
          </a:p>
        </p:txBody>
      </p:sp>
      <p:sp>
        <p:nvSpPr>
          <p:cNvPr id="265" name="Google Shape;265;g304d4d9815b_0_374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Unit Testing in Android with GitHub Action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4c056a38bd_0_1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Part 2 ー Today: Unit Testing in Android</a:t>
            </a:r>
            <a:endParaRPr b="1"/>
          </a:p>
        </p:txBody>
      </p:sp>
      <p:sp>
        <p:nvSpPr>
          <p:cNvPr id="272" name="Google Shape;272;g34c056a38bd_0_1"/>
          <p:cNvSpPr/>
          <p:nvPr/>
        </p:nvSpPr>
        <p:spPr>
          <a:xfrm>
            <a:off x="564775" y="5853725"/>
            <a:ext cx="8246400" cy="838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pic>
        <p:nvPicPr>
          <p:cNvPr id="273" name="Google Shape;273;g34c056a38bd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00200"/>
            <a:ext cx="9144002" cy="4382897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34c056a38bd_0_1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Unit Testing in Android with GitHub Action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34c056a38bd_0_1"/>
          <p:cNvSpPr txBox="1"/>
          <p:nvPr/>
        </p:nvSpPr>
        <p:spPr>
          <a:xfrm>
            <a:off x="202925" y="6457800"/>
            <a:ext cx="66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Credits: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https://github.com/junit-team/junit4/wiki/Use-with-Gradle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04d4d9815b_0_27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Unit Testing in Android with GitHub Action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304d4d9815b_0_27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/>
              <a:t>Outline</a:t>
            </a:r>
            <a:endParaRPr sz="3200"/>
          </a:p>
        </p:txBody>
      </p:sp>
      <p:sp>
        <p:nvSpPr>
          <p:cNvPr id="88" name="Google Shape;88;g304d4d9815b_0_27"/>
          <p:cNvSpPr txBox="1">
            <a:spLocks noGrp="1"/>
          </p:cNvSpPr>
          <p:nvPr>
            <p:ph type="body" idx="1"/>
          </p:nvPr>
        </p:nvSpPr>
        <p:spPr>
          <a:xfrm>
            <a:off x="609600" y="1574425"/>
            <a:ext cx="7924800" cy="51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810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Char char="▪"/>
            </a:pPr>
            <a:r>
              <a:rPr lang="en-US" b="1"/>
              <a:t>Previously</a:t>
            </a:r>
            <a:r>
              <a:rPr lang="en-US"/>
              <a:t>: Google Test for C++</a:t>
            </a:r>
            <a:endParaRPr/>
          </a:p>
          <a:p>
            <a:pPr marL="342900" lvl="0" indent="-3810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Char char="▪"/>
            </a:pPr>
            <a:r>
              <a:rPr lang="en-US" b="1"/>
              <a:t>Today</a:t>
            </a:r>
            <a:r>
              <a:rPr lang="en-US"/>
              <a:t>: Unit Testing in Android</a:t>
            </a:r>
            <a:endParaRPr/>
          </a:p>
          <a:p>
            <a:pPr marL="342900" lvl="0" indent="-3810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Char char="▪"/>
            </a:pPr>
            <a:r>
              <a:rPr lang="en-US"/>
              <a:t>Unit Testing Constraints</a:t>
            </a:r>
            <a:endParaRPr/>
          </a:p>
          <a:p>
            <a:pPr marL="342900" lvl="0" indent="-3810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Char char="▪"/>
            </a:pPr>
            <a:r>
              <a:rPr lang="en-US"/>
              <a:t>Test Suits with GitHub Actions</a:t>
            </a:r>
            <a:endParaRPr/>
          </a:p>
          <a:p>
            <a:pPr marL="342900" lvl="0" indent="-3810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Char char="▪"/>
            </a:pPr>
            <a:r>
              <a:rPr lang="en-US"/>
              <a:t>Code Merging after Passing Unit Testing</a:t>
            </a:r>
            <a:endParaRPr/>
          </a:p>
          <a:p>
            <a:pPr marL="342900" lvl="0" indent="-3810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Char char="▪"/>
            </a:pPr>
            <a:r>
              <a:rPr lang="en-US" u="sng">
                <a:solidFill>
                  <a:schemeClr val="hlink"/>
                </a:solidFill>
                <a:hlinkClick r:id="rId3"/>
              </a:rPr>
              <a:t>Weather Demo</a:t>
            </a:r>
            <a:r>
              <a:rPr lang="en-US"/>
              <a:t> Unit Testing</a:t>
            </a:r>
            <a:endParaRPr/>
          </a:p>
          <a:p>
            <a:pPr marL="342900" lvl="0" indent="-3810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Char char="▪"/>
            </a:pPr>
            <a:r>
              <a:rPr lang="en-US"/>
              <a:t>Takeaways</a:t>
            </a:r>
            <a:endParaRPr/>
          </a:p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89" name="Google Shape;89;g304d4d9815b_0_27"/>
          <p:cNvSpPr/>
          <p:nvPr/>
        </p:nvSpPr>
        <p:spPr>
          <a:xfrm>
            <a:off x="-2060575" y="-676275"/>
            <a:ext cx="184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04d4d9815b_0_363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Part 2 ー Today: Unit Testing in Android</a:t>
            </a:r>
            <a:endParaRPr b="1"/>
          </a:p>
        </p:txBody>
      </p:sp>
      <p:sp>
        <p:nvSpPr>
          <p:cNvPr id="282" name="Google Shape;282;g304d4d9815b_0_363"/>
          <p:cNvSpPr/>
          <p:nvPr/>
        </p:nvSpPr>
        <p:spPr>
          <a:xfrm>
            <a:off x="564775" y="5853725"/>
            <a:ext cx="8246400" cy="838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sp>
        <p:nvSpPr>
          <p:cNvPr id="283" name="Google Shape;283;g304d4d9815b_0_363"/>
          <p:cNvSpPr txBox="1"/>
          <p:nvPr/>
        </p:nvSpPr>
        <p:spPr>
          <a:xfrm>
            <a:off x="609600" y="6457800"/>
            <a:ext cx="66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Credits: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https://github.com/junit-team/junit4/wiki/Use-with-Gradle</a:t>
            </a:r>
            <a:endParaRPr/>
          </a:p>
        </p:txBody>
      </p:sp>
      <p:sp>
        <p:nvSpPr>
          <p:cNvPr id="284" name="Google Shape;284;g304d4d9815b_0_363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Unit Testing in Android with GitHub Action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5" name="Google Shape;285;g304d4d9815b_0_3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51940"/>
            <a:ext cx="9144003" cy="5706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04d4d9815b_0_346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Part 2 ー Today: Unit Testing in Android</a:t>
            </a:r>
            <a:endParaRPr b="1"/>
          </a:p>
        </p:txBody>
      </p:sp>
      <p:sp>
        <p:nvSpPr>
          <p:cNvPr id="292" name="Google Shape;292;g304d4d9815b_0_346"/>
          <p:cNvSpPr/>
          <p:nvPr/>
        </p:nvSpPr>
        <p:spPr>
          <a:xfrm>
            <a:off x="564775" y="5853725"/>
            <a:ext cx="8246400" cy="838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pic>
        <p:nvPicPr>
          <p:cNvPr id="293" name="Google Shape;293;g304d4d9815b_0_3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74025"/>
            <a:ext cx="9144003" cy="5018491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304d4d9815b_0_346"/>
          <p:cNvSpPr txBox="1"/>
          <p:nvPr/>
        </p:nvSpPr>
        <p:spPr>
          <a:xfrm>
            <a:off x="609600" y="6457800"/>
            <a:ext cx="66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Credits: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https://github.com/junit-team/junit4/wiki/Use-with-Gradle</a:t>
            </a:r>
            <a:endParaRPr/>
          </a:p>
        </p:txBody>
      </p:sp>
      <p:sp>
        <p:nvSpPr>
          <p:cNvPr id="295" name="Google Shape;295;g304d4d9815b_0_346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Unit Testing in Android with GitHub Action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04d4d9815b_0_354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Part 2 ー Today: Unit Testing in Android</a:t>
            </a:r>
            <a:endParaRPr b="1"/>
          </a:p>
        </p:txBody>
      </p:sp>
      <p:sp>
        <p:nvSpPr>
          <p:cNvPr id="302" name="Google Shape;302;g304d4d9815b_0_354"/>
          <p:cNvSpPr/>
          <p:nvPr/>
        </p:nvSpPr>
        <p:spPr>
          <a:xfrm>
            <a:off x="564775" y="5853725"/>
            <a:ext cx="8246400" cy="838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pic>
        <p:nvPicPr>
          <p:cNvPr id="303" name="Google Shape;303;g304d4d9815b_0_3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038" y="1845700"/>
            <a:ext cx="8479932" cy="4101126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304d4d9815b_0_354"/>
          <p:cNvSpPr txBox="1"/>
          <p:nvPr/>
        </p:nvSpPr>
        <p:spPr>
          <a:xfrm>
            <a:off x="609600" y="6457800"/>
            <a:ext cx="66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Credits: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https://github.com/junit-team/junit4/wiki/Use-with-Gradle</a:t>
            </a:r>
            <a:endParaRPr/>
          </a:p>
        </p:txBody>
      </p:sp>
      <p:sp>
        <p:nvSpPr>
          <p:cNvPr id="305" name="Google Shape;305;g304d4d9815b_0_354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Unit Testing in Android with GitHub Action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04d4d9815b_0_337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Part 2 ー Today: Unit Testing in Android</a:t>
            </a:r>
            <a:endParaRPr b="1"/>
          </a:p>
        </p:txBody>
      </p:sp>
      <p:sp>
        <p:nvSpPr>
          <p:cNvPr id="312" name="Google Shape;312;g304d4d9815b_0_337"/>
          <p:cNvSpPr/>
          <p:nvPr/>
        </p:nvSpPr>
        <p:spPr>
          <a:xfrm>
            <a:off x="564775" y="5853725"/>
            <a:ext cx="8246400" cy="838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pic>
        <p:nvPicPr>
          <p:cNvPr id="313" name="Google Shape;313;g304d4d9815b_0_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675" y="1384150"/>
            <a:ext cx="6586644" cy="547384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304d4d9815b_0_337"/>
          <p:cNvSpPr txBox="1"/>
          <p:nvPr/>
        </p:nvSpPr>
        <p:spPr>
          <a:xfrm>
            <a:off x="609600" y="6457800"/>
            <a:ext cx="66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Credits: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https://github.com/junit-team/junit4/wiki/Use-with-Gradle</a:t>
            </a:r>
            <a:endParaRPr/>
          </a:p>
        </p:txBody>
      </p:sp>
      <p:sp>
        <p:nvSpPr>
          <p:cNvPr id="315" name="Google Shape;315;g304d4d9815b_0_337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Unit Testing in Android with GitHub Action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04d4d9815b_0_183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Part 3 ー </a:t>
            </a:r>
            <a:r>
              <a:rPr lang="en-US" b="1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"/>
                  </a:ext>
                </a:extLst>
              </a:rPr>
              <a:t>Unit Testing Constraints</a:t>
            </a:r>
            <a:endParaRPr b="1"/>
          </a:p>
        </p:txBody>
      </p:sp>
      <p:sp>
        <p:nvSpPr>
          <p:cNvPr id="322" name="Google Shape;322;g304d4d9815b_0_183"/>
          <p:cNvSpPr/>
          <p:nvPr/>
        </p:nvSpPr>
        <p:spPr>
          <a:xfrm>
            <a:off x="564775" y="5853725"/>
            <a:ext cx="8246400" cy="838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sp>
        <p:nvSpPr>
          <p:cNvPr id="323" name="Google Shape;323;g304d4d9815b_0_183"/>
          <p:cNvSpPr txBox="1">
            <a:spLocks noGrp="1"/>
          </p:cNvSpPr>
          <p:nvPr>
            <p:ph type="body" idx="1"/>
          </p:nvPr>
        </p:nvSpPr>
        <p:spPr>
          <a:xfrm>
            <a:off x="609600" y="4320275"/>
            <a:ext cx="8361000" cy="218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Unit Test is not aware of </a:t>
            </a:r>
            <a:r>
              <a:rPr lang="en-US" b="1"/>
              <a:t>Nullability</a:t>
            </a:r>
            <a:endParaRPr b="1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Don't use </a:t>
            </a:r>
            <a:r>
              <a:rPr lang="en-US" b="1"/>
              <a:t>Singleton</a:t>
            </a:r>
            <a:endParaRPr b="1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b="1"/>
              <a:t>Static Methods</a:t>
            </a:r>
            <a:r>
              <a:rPr lang="en-US"/>
              <a:t> has hidden dependencies, so can not be substituted</a:t>
            </a:r>
            <a:endParaRPr/>
          </a:p>
        </p:txBody>
      </p:sp>
      <p:sp>
        <p:nvSpPr>
          <p:cNvPr id="324" name="Google Shape;324;g304d4d9815b_0_183"/>
          <p:cNvSpPr txBox="1"/>
          <p:nvPr/>
        </p:nvSpPr>
        <p:spPr>
          <a:xfrm>
            <a:off x="609600" y="6457800"/>
            <a:ext cx="836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Credits: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https://www.slideshare.net/slideshow/unit-testing-in-android-156437598/156437598#15</a:t>
            </a:r>
            <a:endParaRPr/>
          </a:p>
        </p:txBody>
      </p:sp>
      <p:pic>
        <p:nvPicPr>
          <p:cNvPr id="325" name="Google Shape;325;g304d4d9815b_0_183"/>
          <p:cNvPicPr preferRelativeResize="0"/>
          <p:nvPr/>
        </p:nvPicPr>
        <p:blipFill rotWithShape="1">
          <a:blip r:embed="rId4">
            <a:alphaModFix/>
          </a:blip>
          <a:srcRect t="4178" b="11575"/>
          <a:stretch/>
        </p:blipFill>
        <p:spPr>
          <a:xfrm>
            <a:off x="2644151" y="1213625"/>
            <a:ext cx="3855695" cy="310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304d4d9815b_0_183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Unit Testing in Android with GitHub Action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04d4d9815b_0_409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8534400" cy="68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Part 4 ー Test Suits with GitHub Actions (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Android CI</a:t>
            </a:r>
            <a:r>
              <a:rPr lang="en-US" b="1"/>
              <a:t>)</a:t>
            </a:r>
            <a:endParaRPr b="1"/>
          </a:p>
        </p:txBody>
      </p:sp>
      <p:sp>
        <p:nvSpPr>
          <p:cNvPr id="333" name="Google Shape;333;g304d4d9815b_0_409"/>
          <p:cNvSpPr/>
          <p:nvPr/>
        </p:nvSpPr>
        <p:spPr>
          <a:xfrm>
            <a:off x="564775" y="5853725"/>
            <a:ext cx="8246400" cy="838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sp>
        <p:nvSpPr>
          <p:cNvPr id="334" name="Google Shape;334;g304d4d9815b_0_409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Unit Testing in Android with GitHub Action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5" name="Google Shape;335;g304d4d9815b_0_4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5971"/>
            <a:ext cx="9144003" cy="5326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52242eaf1b_0_52"/>
          <p:cNvSpPr/>
          <p:nvPr/>
        </p:nvSpPr>
        <p:spPr>
          <a:xfrm>
            <a:off x="564775" y="5853725"/>
            <a:ext cx="8246400" cy="838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sp>
        <p:nvSpPr>
          <p:cNvPr id="342" name="Google Shape;342;g352242eaf1b_0_52"/>
          <p:cNvSpPr txBox="1"/>
          <p:nvPr/>
        </p:nvSpPr>
        <p:spPr>
          <a:xfrm>
            <a:off x="4458600" y="1590875"/>
            <a:ext cx="4685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0000"/>
                </a:solidFill>
              </a:rPr>
              <a:t>Check the configurations and select which one do you need or don't need.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43" name="Google Shape;343;g352242eaf1b_0_52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Unit Testing in Android with GitHub Action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4" name="Google Shape;344;g352242eaf1b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5971"/>
            <a:ext cx="9144003" cy="532656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g352242eaf1b_0_52"/>
          <p:cNvSpPr txBox="1"/>
          <p:nvPr/>
        </p:nvSpPr>
        <p:spPr>
          <a:xfrm>
            <a:off x="4164750" y="2647450"/>
            <a:ext cx="5273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FF0000"/>
                </a:solidFill>
              </a:rPr>
              <a:t>We need </a:t>
            </a:r>
            <a:r>
              <a:rPr lang="en-US" sz="17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Java 17</a:t>
            </a:r>
            <a:r>
              <a:rPr lang="en-US" sz="1700" b="1">
                <a:solidFill>
                  <a:srgbClr val="FF0000"/>
                </a:solidFill>
              </a:rPr>
              <a:t> to run the </a:t>
            </a:r>
            <a:r>
              <a:rPr lang="en-US" sz="17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Gradle</a:t>
            </a:r>
            <a:r>
              <a:rPr lang="en-US" sz="1700" b="1">
                <a:solidFill>
                  <a:srgbClr val="FF0000"/>
                </a:solidFill>
              </a:rPr>
              <a:t> plugin</a:t>
            </a:r>
            <a:endParaRPr sz="1700" b="1">
              <a:solidFill>
                <a:srgbClr val="FF0000"/>
              </a:solidFill>
            </a:endParaRPr>
          </a:p>
        </p:txBody>
      </p:sp>
      <p:sp>
        <p:nvSpPr>
          <p:cNvPr id="346" name="Google Shape;346;g352242eaf1b_0_52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8534400" cy="68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Part 4 ー Test Suits with GitHub Actions (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Android CI</a:t>
            </a:r>
            <a:r>
              <a:rPr lang="en-US" b="1"/>
              <a:t>)</a:t>
            </a:r>
            <a:endParaRPr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52242eaf1b_0_66"/>
          <p:cNvSpPr/>
          <p:nvPr/>
        </p:nvSpPr>
        <p:spPr>
          <a:xfrm>
            <a:off x="564775" y="5853725"/>
            <a:ext cx="8246400" cy="838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sp>
        <p:nvSpPr>
          <p:cNvPr id="353" name="Google Shape;353;g352242eaf1b_0_66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Unit Testing in Android with GitHub Action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4" name="Google Shape;354;g352242eaf1b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5975"/>
            <a:ext cx="9144003" cy="5326554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g352242eaf1b_0_66"/>
          <p:cNvSpPr txBox="1"/>
          <p:nvPr/>
        </p:nvSpPr>
        <p:spPr>
          <a:xfrm>
            <a:off x="2229300" y="4594275"/>
            <a:ext cx="4685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FF0000"/>
                </a:solidFill>
              </a:rPr>
              <a:t>We need to change Java version to 17 here</a:t>
            </a:r>
            <a:endParaRPr sz="1700" b="1">
              <a:solidFill>
                <a:srgbClr val="FF0000"/>
              </a:solidFill>
            </a:endParaRPr>
          </a:p>
        </p:txBody>
      </p:sp>
      <p:sp>
        <p:nvSpPr>
          <p:cNvPr id="356" name="Google Shape;356;g352242eaf1b_0_66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8534400" cy="68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Part 4 ー Test Suits with GitHub Actions (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Android CI</a:t>
            </a:r>
            <a:r>
              <a:rPr lang="en-US" b="1"/>
              <a:t>)</a:t>
            </a:r>
            <a:endParaRPr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04d4d9815b_0_419"/>
          <p:cNvSpPr txBox="1"/>
          <p:nvPr/>
        </p:nvSpPr>
        <p:spPr>
          <a:xfrm>
            <a:off x="567150" y="2957675"/>
            <a:ext cx="80097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A1A1A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GitHub</a:t>
            </a:r>
            <a:r>
              <a:rPr lang="en-US" sz="3200" b="1" i="1">
                <a:solidFill>
                  <a:srgbClr val="1A1A1A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 sz="3200" b="1" i="1">
              <a:solidFill>
                <a:srgbClr val="1A1A1A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1">
                <a:solidFill>
                  <a:srgbClr val="1A1A1A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“Take care of everything for you”</a:t>
            </a:r>
            <a:endParaRPr sz="3200" b="1" i="1"/>
          </a:p>
        </p:txBody>
      </p:sp>
      <p:pic>
        <p:nvPicPr>
          <p:cNvPr id="363" name="Google Shape;363;g304d4d9815b_0_4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6638" y="1326950"/>
            <a:ext cx="1630725" cy="163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g304d4d9815b_0_419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Unit Testing in Android with GitHub Action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04d4d9815b_0_509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Part 5 ー Code Merging after Passing Unit Testing</a:t>
            </a:r>
            <a:endParaRPr b="1"/>
          </a:p>
        </p:txBody>
      </p:sp>
      <p:sp>
        <p:nvSpPr>
          <p:cNvPr id="371" name="Google Shape;371;g304d4d9815b_0_509"/>
          <p:cNvSpPr/>
          <p:nvPr/>
        </p:nvSpPr>
        <p:spPr>
          <a:xfrm>
            <a:off x="564775" y="5853725"/>
            <a:ext cx="8246400" cy="838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sp>
        <p:nvSpPr>
          <p:cNvPr id="372" name="Google Shape;372;g304d4d9815b_0_509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Unit Testing in Android with GitHub Action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3" name="Google Shape;373;g304d4d9815b_0_5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5971"/>
            <a:ext cx="9144003" cy="532656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304d4d9815b_0_509"/>
          <p:cNvSpPr txBox="1"/>
          <p:nvPr/>
        </p:nvSpPr>
        <p:spPr>
          <a:xfrm>
            <a:off x="3397450" y="3776575"/>
            <a:ext cx="4685400" cy="20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FF0000"/>
                </a:solidFill>
              </a:rPr>
              <a:t>Since there has been a rule set created already that enforces that nothing can be pushed directly to the main branch - everything has to go through a pull request and approval process before being merged.</a:t>
            </a:r>
            <a:endParaRPr sz="17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FF0000"/>
                </a:solidFill>
              </a:rPr>
              <a:t>You can update the existing rule!</a:t>
            </a:r>
            <a:endParaRPr sz="17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04d4d9815b_0_99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Part 1 ー Previously: Google Test (gtest) for C++</a:t>
            </a:r>
            <a:endParaRPr b="1"/>
          </a:p>
        </p:txBody>
      </p:sp>
      <p:sp>
        <p:nvSpPr>
          <p:cNvPr id="96" name="Google Shape;96;g304d4d9815b_0_99"/>
          <p:cNvSpPr/>
          <p:nvPr/>
        </p:nvSpPr>
        <p:spPr>
          <a:xfrm>
            <a:off x="564775" y="5853725"/>
            <a:ext cx="8246400" cy="838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sp>
        <p:nvSpPr>
          <p:cNvPr id="97" name="Google Shape;97;g304d4d9815b_0_99"/>
          <p:cNvSpPr txBox="1"/>
          <p:nvPr/>
        </p:nvSpPr>
        <p:spPr>
          <a:xfrm>
            <a:off x="577800" y="6096000"/>
            <a:ext cx="831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Credits: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Introduction to Google Test: An Open Source C/C++ Unit-Testing Framework</a:t>
            </a:r>
            <a:endParaRPr/>
          </a:p>
        </p:txBody>
      </p:sp>
      <p:sp>
        <p:nvSpPr>
          <p:cNvPr id="98" name="Google Shape;98;g304d4d9815b_0_99"/>
          <p:cNvSpPr txBox="1"/>
          <p:nvPr/>
        </p:nvSpPr>
        <p:spPr>
          <a:xfrm>
            <a:off x="448800" y="5299625"/>
            <a:ext cx="824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Ensuring that 'the thing' does what it is supposed to do</a:t>
            </a:r>
            <a:endParaRPr sz="2400" b="1">
              <a:solidFill>
                <a:schemeClr val="dk1"/>
              </a:solidFill>
            </a:endParaRPr>
          </a:p>
        </p:txBody>
      </p:sp>
      <p:pic>
        <p:nvPicPr>
          <p:cNvPr id="99" name="Google Shape;99;g304d4d9815b_0_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8488" y="1510325"/>
            <a:ext cx="3547026" cy="354702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304d4d9815b_0_99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Unit Testing in Android with GitHub Action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04d4d9815b_0_519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Part 5 ー Code Merging after Passing Unit Testing</a:t>
            </a:r>
            <a:endParaRPr b="1"/>
          </a:p>
        </p:txBody>
      </p:sp>
      <p:sp>
        <p:nvSpPr>
          <p:cNvPr id="381" name="Google Shape;381;g304d4d9815b_0_519"/>
          <p:cNvSpPr/>
          <p:nvPr/>
        </p:nvSpPr>
        <p:spPr>
          <a:xfrm>
            <a:off x="564775" y="5853725"/>
            <a:ext cx="8246400" cy="838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pic>
        <p:nvPicPr>
          <p:cNvPr id="382" name="Google Shape;382;g304d4d9815b_0_5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1405"/>
            <a:ext cx="9144003" cy="5576591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g304d4d9815b_0_519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Unit Testing in Android with GitHub Action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04d4d9815b_0_552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Part 5 ー Code Merging after Passing Unit Testing</a:t>
            </a:r>
            <a:endParaRPr b="1"/>
          </a:p>
        </p:txBody>
      </p:sp>
      <p:sp>
        <p:nvSpPr>
          <p:cNvPr id="390" name="Google Shape;390;g304d4d9815b_0_552"/>
          <p:cNvSpPr/>
          <p:nvPr/>
        </p:nvSpPr>
        <p:spPr>
          <a:xfrm>
            <a:off x="564775" y="5853725"/>
            <a:ext cx="8246400" cy="838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sp>
        <p:nvSpPr>
          <p:cNvPr id="391" name="Google Shape;391;g304d4d9815b_0_552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Unit Testing in Android with GitHub Action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2" name="Google Shape;392;g304d4d9815b_0_5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447796"/>
            <a:ext cx="9144003" cy="532656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304d4d9815b_0_552"/>
          <p:cNvSpPr txBox="1"/>
          <p:nvPr/>
        </p:nvSpPr>
        <p:spPr>
          <a:xfrm>
            <a:off x="402175" y="5055325"/>
            <a:ext cx="2965500" cy="10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>
                <a:solidFill>
                  <a:srgbClr val="FF0000"/>
                </a:solidFill>
                <a:highlight>
                  <a:srgbClr val="F8F8F8"/>
                </a:highlight>
              </a:rPr>
              <a:t>pull requests cannot be merged until all the testing has passed</a:t>
            </a:r>
            <a:endParaRPr sz="2200" b="1">
              <a:solidFill>
                <a:srgbClr val="FF0000"/>
              </a:solidFill>
            </a:endParaRPr>
          </a:p>
        </p:txBody>
      </p:sp>
      <p:sp>
        <p:nvSpPr>
          <p:cNvPr id="394" name="Google Shape;394;g304d4d9815b_0_552"/>
          <p:cNvSpPr txBox="1"/>
          <p:nvPr/>
        </p:nvSpPr>
        <p:spPr>
          <a:xfrm>
            <a:off x="455100" y="2676138"/>
            <a:ext cx="29655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>
                <a:solidFill>
                  <a:srgbClr val="0000FF"/>
                </a:solidFill>
                <a:highlight>
                  <a:srgbClr val="F8F8F8"/>
                </a:highlight>
              </a:rPr>
              <a:t>This has been set for all of you</a:t>
            </a:r>
            <a:endParaRPr sz="2200" b="1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52242eaf1b_0_94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Part 6 ー </a:t>
            </a:r>
            <a:r>
              <a:rPr lang="en-US" b="1" u="sng">
                <a:solidFill>
                  <a:schemeClr val="hlink"/>
                </a:solidFill>
                <a:hlinkClick r:id="rId3"/>
              </a:rPr>
              <a:t>Weather Demo</a:t>
            </a:r>
            <a:r>
              <a:rPr lang="en-US" b="1"/>
              <a:t> Unit Testing</a:t>
            </a:r>
            <a:endParaRPr b="1"/>
          </a:p>
        </p:txBody>
      </p:sp>
      <p:sp>
        <p:nvSpPr>
          <p:cNvPr id="401" name="Google Shape;401;g352242eaf1b_0_94"/>
          <p:cNvSpPr/>
          <p:nvPr/>
        </p:nvSpPr>
        <p:spPr>
          <a:xfrm>
            <a:off x="564775" y="5853725"/>
            <a:ext cx="8246400" cy="838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sp>
        <p:nvSpPr>
          <p:cNvPr id="402" name="Google Shape;402;g352242eaf1b_0_94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Unit Testing in Android with GitHub Action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3" name="Google Shape;403;g352242eaf1b_0_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63475"/>
            <a:ext cx="8839204" cy="3729039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352242eaf1b_0_94"/>
          <p:cNvSpPr txBox="1"/>
          <p:nvPr/>
        </p:nvSpPr>
        <p:spPr>
          <a:xfrm>
            <a:off x="152400" y="1582400"/>
            <a:ext cx="88392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0000"/>
                </a:solidFill>
                <a:highlight>
                  <a:schemeClr val="lt1"/>
                </a:highlight>
              </a:rPr>
              <a:t>We need these two dependencies in the </a:t>
            </a:r>
            <a:r>
              <a:rPr lang="en-US" b="1">
                <a:solidFill>
                  <a:srgbClr val="FF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build.gradle</a:t>
            </a:r>
            <a:r>
              <a:rPr lang="en-US" b="1">
                <a:solidFill>
                  <a:srgbClr val="FF0000"/>
                </a:solidFill>
                <a:highlight>
                  <a:schemeClr val="lt1"/>
                </a:highlight>
              </a:rPr>
              <a:t> file:</a:t>
            </a:r>
            <a:endParaRPr b="1">
              <a:solidFill>
                <a:srgbClr val="FF0000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i="1">
                <a:solidFill>
                  <a:srgbClr val="57AAF7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testImplementation</a:t>
            </a:r>
            <a:r>
              <a:rPr lang="en-US" sz="19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9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"org.mockito:mockito-core:5.11.0"</a:t>
            </a:r>
            <a:r>
              <a:rPr lang="en-US" sz="19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9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i="1">
                <a:solidFill>
                  <a:srgbClr val="57AAF7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testImplementation</a:t>
            </a:r>
            <a:r>
              <a:rPr lang="en-US" sz="19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9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"androidx.arch.core:core-testing:2.2.0"</a:t>
            </a:r>
            <a:r>
              <a:rPr lang="en-US" sz="19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9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5" name="Google Shape;405;g352242eaf1b_0_94"/>
          <p:cNvSpPr txBox="1"/>
          <p:nvPr/>
        </p:nvSpPr>
        <p:spPr>
          <a:xfrm>
            <a:off x="507475" y="6028700"/>
            <a:ext cx="8361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Credits: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https://github.com/BU-EC327-Spring2025/weather-demo/blob/main/app/build.gradle.kts#L43-L56</a:t>
            </a:r>
            <a:endParaRPr>
              <a:solidFill>
                <a:srgbClr val="F8F8F8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52242eaf1b_0_108"/>
          <p:cNvSpPr/>
          <p:nvPr/>
        </p:nvSpPr>
        <p:spPr>
          <a:xfrm>
            <a:off x="564775" y="5853725"/>
            <a:ext cx="8246400" cy="838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sp>
        <p:nvSpPr>
          <p:cNvPr id="412" name="Google Shape;412;g352242eaf1b_0_108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Unit Testing in Android with GitHub Action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g352242eaf1b_0_108"/>
          <p:cNvSpPr txBox="1"/>
          <p:nvPr/>
        </p:nvSpPr>
        <p:spPr>
          <a:xfrm>
            <a:off x="152400" y="1455000"/>
            <a:ext cx="7011300" cy="39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FF0000"/>
                </a:solidFill>
                <a:highlight>
                  <a:schemeClr val="lt1"/>
                </a:highlight>
              </a:rPr>
              <a:t>import necessary packages and dependencies:</a:t>
            </a:r>
            <a:endParaRPr sz="1900" b="1">
              <a:solidFill>
                <a:srgbClr val="FF0000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rgbClr val="FF0000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FF0000"/>
                </a:solidFill>
                <a:highlight>
                  <a:schemeClr val="lt1"/>
                </a:highlight>
              </a:rPr>
              <a:t>For </a:t>
            </a:r>
            <a:r>
              <a:rPr lang="en-US" sz="1900" b="1">
                <a:solidFill>
                  <a:srgbClr val="FF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Mockito</a:t>
            </a:r>
            <a:r>
              <a:rPr lang="en-US" sz="1900" b="1">
                <a:solidFill>
                  <a:srgbClr val="FF0000"/>
                </a:solidFill>
                <a:highlight>
                  <a:schemeClr val="lt1"/>
                </a:highlight>
              </a:rPr>
              <a:t> framework:</a:t>
            </a:r>
            <a:endParaRPr sz="1900" b="1">
              <a:solidFill>
                <a:srgbClr val="FF0000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en-US" sz="20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org.junit.</a:t>
            </a:r>
            <a:r>
              <a:rPr lang="en-US" sz="2000">
                <a:solidFill>
                  <a:srgbClr val="B3AE60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Before</a:t>
            </a:r>
            <a:r>
              <a:rPr lang="en-US" sz="20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0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en-US" sz="20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org.junit.</a:t>
            </a:r>
            <a:r>
              <a:rPr lang="en-US" sz="2000">
                <a:solidFill>
                  <a:srgbClr val="B3AE60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Test</a:t>
            </a:r>
            <a:r>
              <a:rPr lang="en-US" sz="20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0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en-US" sz="20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org.mockito.Mockito;</a:t>
            </a:r>
            <a:endParaRPr sz="20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57AAF7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1">
                <a:solidFill>
                  <a:srgbClr val="FF0000"/>
                </a:solidFill>
                <a:highlight>
                  <a:schemeClr val="lt1"/>
                </a:highlight>
              </a:rPr>
              <a:t>For </a:t>
            </a:r>
            <a:r>
              <a:rPr lang="en-US" sz="1900" b="1">
                <a:solidFill>
                  <a:srgbClr val="FF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@RunWith(AndroidJUnit4.class)</a:t>
            </a:r>
            <a:r>
              <a:rPr lang="en-US" sz="1900" b="1">
                <a:solidFill>
                  <a:srgbClr val="FF0000"/>
                </a:solidFill>
                <a:highlight>
                  <a:schemeClr val="lt1"/>
                </a:highlight>
              </a:rPr>
              <a:t> framework:</a:t>
            </a:r>
            <a:endParaRPr sz="1900">
              <a:solidFill>
                <a:srgbClr val="57AAF7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5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en-US" sz="16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androidx.test.ext.junit.runners.AndroidJUnit4;</a:t>
            </a:r>
            <a:endParaRPr sz="165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5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en-US" sz="16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org.junit.</a:t>
            </a:r>
            <a:r>
              <a:rPr lang="en-US" sz="1650">
                <a:solidFill>
                  <a:srgbClr val="B3AE60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Test</a:t>
            </a:r>
            <a:r>
              <a:rPr lang="en-US" sz="16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5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50">
                <a:solidFill>
                  <a:srgbClr val="CF8E6D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en-US" sz="16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org.junit.runner.</a:t>
            </a:r>
            <a:r>
              <a:rPr lang="en-US" sz="1650">
                <a:solidFill>
                  <a:srgbClr val="B3AE60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RunWith</a:t>
            </a:r>
            <a:r>
              <a:rPr lang="en-US" sz="165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5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57AAF7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4" name="Google Shape;414;g352242eaf1b_0_108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Part 6 ー </a:t>
            </a:r>
            <a:r>
              <a:rPr lang="en-US" b="1" u="sng">
                <a:solidFill>
                  <a:schemeClr val="hlink"/>
                </a:solidFill>
                <a:hlinkClick r:id="rId3"/>
              </a:rPr>
              <a:t>Weather Demo</a:t>
            </a:r>
            <a:r>
              <a:rPr lang="en-US" b="1"/>
              <a:t> Unit Testing</a:t>
            </a:r>
            <a:endParaRPr b="1"/>
          </a:p>
        </p:txBody>
      </p:sp>
      <p:sp>
        <p:nvSpPr>
          <p:cNvPr id="415" name="Google Shape;415;g352242eaf1b_0_108"/>
          <p:cNvSpPr txBox="1"/>
          <p:nvPr/>
        </p:nvSpPr>
        <p:spPr>
          <a:xfrm>
            <a:off x="109350" y="5320400"/>
            <a:ext cx="89253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Credits: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[1]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https://github.com/BU-EC327-Spring2025/weather-demo/blob/main/app/src/test/java/com/example/weatherdemo/weatherapis/WeatherAPIServiceTest.java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[2]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https://github.com/BU-EC327-Spring2025/weather-demo/blob/main/app/src/androidTest/java/com/example/weatherdemo/DependencyManagerTest.java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4c056a38bd_0_21"/>
          <p:cNvSpPr/>
          <p:nvPr/>
        </p:nvSpPr>
        <p:spPr>
          <a:xfrm>
            <a:off x="564775" y="5853725"/>
            <a:ext cx="8246400" cy="838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sp>
        <p:nvSpPr>
          <p:cNvPr id="422" name="Google Shape;422;g34c056a38bd_0_21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Unit Testing in Android with GitHub Action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34c056a38bd_0_21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Part 6 ー </a:t>
            </a:r>
            <a:r>
              <a:rPr lang="en-US" b="1" u="sng">
                <a:solidFill>
                  <a:schemeClr val="hlink"/>
                </a:solidFill>
                <a:hlinkClick r:id="rId3"/>
              </a:rPr>
              <a:t>Weather Demo</a:t>
            </a:r>
            <a:r>
              <a:rPr lang="en-US" b="1"/>
              <a:t> Unit Testing</a:t>
            </a:r>
            <a:endParaRPr b="1"/>
          </a:p>
        </p:txBody>
      </p:sp>
      <p:pic>
        <p:nvPicPr>
          <p:cNvPr id="424" name="Google Shape;424;g34c056a38bd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70492"/>
            <a:ext cx="9144003" cy="5268517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g34c056a38bd_0_21"/>
          <p:cNvSpPr txBox="1"/>
          <p:nvPr/>
        </p:nvSpPr>
        <p:spPr>
          <a:xfrm>
            <a:off x="507475" y="5857475"/>
            <a:ext cx="8361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Credits: </a:t>
            </a:r>
            <a:r>
              <a:rPr lang="en-US" u="sng">
                <a:solidFill>
                  <a:srgbClr val="F8F8F8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https://github.com/BU-EC327-Spring2025/weather-demo/blob/main/app/src/test/java/com/example/weatherdemo/weatherapis/WeatherAPIServiceTest.java</a:t>
            </a:r>
            <a:endParaRPr>
              <a:solidFill>
                <a:srgbClr val="F8F8F8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52242eaf1b_0_136"/>
          <p:cNvSpPr/>
          <p:nvPr/>
        </p:nvSpPr>
        <p:spPr>
          <a:xfrm>
            <a:off x="564775" y="5853725"/>
            <a:ext cx="8246400" cy="838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sp>
        <p:nvSpPr>
          <p:cNvPr id="432" name="Google Shape;432;g352242eaf1b_0_136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Unit Testing in Android with GitHub Action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g352242eaf1b_0_136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Part 6 ー </a:t>
            </a:r>
            <a:r>
              <a:rPr lang="en-US" b="1" u="sng">
                <a:solidFill>
                  <a:schemeClr val="hlink"/>
                </a:solidFill>
                <a:hlinkClick r:id="rId3"/>
              </a:rPr>
              <a:t>Weather Demo</a:t>
            </a:r>
            <a:r>
              <a:rPr lang="en-US" b="1"/>
              <a:t> Unit Testing</a:t>
            </a:r>
            <a:endParaRPr b="1"/>
          </a:p>
        </p:txBody>
      </p:sp>
      <p:pic>
        <p:nvPicPr>
          <p:cNvPr id="434" name="Google Shape;434;g352242eaf1b_0_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96575"/>
            <a:ext cx="9144003" cy="4589848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g352242eaf1b_0_136"/>
          <p:cNvSpPr txBox="1"/>
          <p:nvPr/>
        </p:nvSpPr>
        <p:spPr>
          <a:xfrm>
            <a:off x="5534400" y="1572875"/>
            <a:ext cx="30000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just testing json parsing</a:t>
            </a:r>
            <a:endParaRPr sz="22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4c056a38bd_0_32"/>
          <p:cNvSpPr/>
          <p:nvPr/>
        </p:nvSpPr>
        <p:spPr>
          <a:xfrm>
            <a:off x="564775" y="5853725"/>
            <a:ext cx="8246400" cy="838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sp>
        <p:nvSpPr>
          <p:cNvPr id="442" name="Google Shape;442;g34c056a38bd_0_32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Unit Testing in Android with GitHub Action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g34c056a38bd_0_32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924800" cy="68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Part 6 ー </a:t>
            </a:r>
            <a:r>
              <a:rPr lang="en-US" b="1" u="sng">
                <a:solidFill>
                  <a:schemeClr val="hlink"/>
                </a:solidFill>
                <a:hlinkClick r:id="rId3"/>
              </a:rPr>
              <a:t>Weather Demo</a:t>
            </a:r>
            <a:r>
              <a:rPr lang="en-US" b="1"/>
              <a:t> Unit Testing</a:t>
            </a:r>
            <a:endParaRPr b="1"/>
          </a:p>
        </p:txBody>
      </p:sp>
      <p:pic>
        <p:nvPicPr>
          <p:cNvPr id="444" name="Google Shape;444;g34c056a38bd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88502"/>
            <a:ext cx="9144003" cy="5969498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g34c056a38bd_0_32"/>
          <p:cNvSpPr txBox="1"/>
          <p:nvPr/>
        </p:nvSpPr>
        <p:spPr>
          <a:xfrm>
            <a:off x="7022700" y="722175"/>
            <a:ext cx="2121300" cy="4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mock out httpClient and mainThreadHandler and cover the code in WeatherAPIService around the logic of making that API call and handling its result</a:t>
            </a:r>
            <a:endParaRPr sz="1850"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50"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standard Java JUnit + Mockito unit test.  There is nothing Android specific there</a:t>
            </a:r>
            <a:endParaRPr sz="1850"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4c056a38bd_0_42"/>
          <p:cNvSpPr/>
          <p:nvPr/>
        </p:nvSpPr>
        <p:spPr>
          <a:xfrm>
            <a:off x="564775" y="5853725"/>
            <a:ext cx="8246400" cy="838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sp>
        <p:nvSpPr>
          <p:cNvPr id="452" name="Google Shape;452;g34c056a38bd_0_42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Unit Testing in Android with GitHub Action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g34c056a38bd_0_42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924800" cy="68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Part 6 ー </a:t>
            </a:r>
            <a:r>
              <a:rPr lang="en-US" b="1" u="sng">
                <a:solidFill>
                  <a:schemeClr val="hlink"/>
                </a:solidFill>
                <a:hlinkClick r:id="rId3"/>
              </a:rPr>
              <a:t>Weather Demo</a:t>
            </a:r>
            <a:r>
              <a:rPr lang="en-US" b="1"/>
              <a:t> Unit Testing</a:t>
            </a:r>
            <a:endParaRPr b="1"/>
          </a:p>
        </p:txBody>
      </p:sp>
      <p:pic>
        <p:nvPicPr>
          <p:cNvPr id="454" name="Google Shape;454;g34c056a38bd_0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90600"/>
            <a:ext cx="9144003" cy="5866819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g34c056a38bd_0_42"/>
          <p:cNvSpPr txBox="1"/>
          <p:nvPr/>
        </p:nvSpPr>
        <p:spPr>
          <a:xfrm>
            <a:off x="7022700" y="1364300"/>
            <a:ext cx="2121300" cy="4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mock out httpClient and mainThreadHandler and cover the code in WeatherAPIService around the logic of making that API call and handling its result</a:t>
            </a:r>
            <a:endParaRPr sz="1850"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50"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standard Java JUnit + Mockito unit test.  There is nothing Android specific there</a:t>
            </a:r>
            <a:endParaRPr sz="1850"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2242eaf1b_0_118"/>
          <p:cNvSpPr/>
          <p:nvPr/>
        </p:nvSpPr>
        <p:spPr>
          <a:xfrm>
            <a:off x="564775" y="5853725"/>
            <a:ext cx="8246400" cy="838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sp>
        <p:nvSpPr>
          <p:cNvPr id="462" name="Google Shape;462;g352242eaf1b_0_118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Unit Testing in Android with GitHub Action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g352242eaf1b_0_118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Part 6 ー </a:t>
            </a:r>
            <a:r>
              <a:rPr lang="en-US" b="1" u="sng">
                <a:solidFill>
                  <a:schemeClr val="hlink"/>
                </a:solidFill>
                <a:hlinkClick r:id="rId3"/>
              </a:rPr>
              <a:t>Weather Demo</a:t>
            </a:r>
            <a:r>
              <a:rPr lang="en-US" b="1"/>
              <a:t> Unit Testing</a:t>
            </a:r>
            <a:endParaRPr b="1"/>
          </a:p>
        </p:txBody>
      </p:sp>
      <p:pic>
        <p:nvPicPr>
          <p:cNvPr id="464" name="Google Shape;464;g352242eaf1b_0_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79850"/>
            <a:ext cx="5800200" cy="557815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g352242eaf1b_0_118"/>
          <p:cNvSpPr txBox="1"/>
          <p:nvPr/>
        </p:nvSpPr>
        <p:spPr>
          <a:xfrm>
            <a:off x="5941875" y="1556125"/>
            <a:ext cx="2977500" cy="50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Char char="❏"/>
            </a:pPr>
            <a:r>
              <a:rPr lang="en-US" sz="18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anything that touches an Android UI component, or an Android activity, or an Android main thread, we need to use </a:t>
            </a:r>
            <a:r>
              <a:rPr lang="en-US" sz="18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@RunWith(AndroidJUnit4.class)</a:t>
            </a:r>
            <a:r>
              <a:rPr lang="en-US" sz="185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5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Char char="❏"/>
            </a:pPr>
            <a:r>
              <a:rPr lang="en-US" sz="18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these tests will be sigificantly slower because they will need to start the emulator and will get executed on the emnulator instead of just in the JVM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466" name="Google Shape;466;g352242eaf1b_0_118"/>
          <p:cNvSpPr/>
          <p:nvPr/>
        </p:nvSpPr>
        <p:spPr>
          <a:xfrm>
            <a:off x="494450" y="3503925"/>
            <a:ext cx="2001300" cy="264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467" name="Google Shape;467;g352242eaf1b_0_118"/>
          <p:cNvSpPr txBox="1"/>
          <p:nvPr/>
        </p:nvSpPr>
        <p:spPr>
          <a:xfrm>
            <a:off x="6016800" y="-52200"/>
            <a:ext cx="31272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Credits: </a:t>
            </a:r>
            <a:r>
              <a:rPr lang="en-US" u="sng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https://github.com/BU-EC327-Spring2025/weather-demo/blob/main/app/src/androidTest/java/com/example/weatherdemo/DependencyManagerTest.java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4c056a38bd_0_63"/>
          <p:cNvSpPr/>
          <p:nvPr/>
        </p:nvSpPr>
        <p:spPr>
          <a:xfrm>
            <a:off x="564775" y="5853725"/>
            <a:ext cx="8246400" cy="838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sp>
        <p:nvSpPr>
          <p:cNvPr id="474" name="Google Shape;474;g34c056a38bd_0_63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Unit Testing in Android with GitHub Action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g34c056a38bd_0_63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Part 6 ー </a:t>
            </a:r>
            <a:r>
              <a:rPr lang="en-US" b="1" u="sng">
                <a:solidFill>
                  <a:schemeClr val="hlink"/>
                </a:solidFill>
                <a:hlinkClick r:id="rId3"/>
              </a:rPr>
              <a:t>Weather Demo</a:t>
            </a:r>
            <a:r>
              <a:rPr lang="en-US" b="1"/>
              <a:t> Unit Testing</a:t>
            </a:r>
            <a:endParaRPr b="1"/>
          </a:p>
        </p:txBody>
      </p:sp>
      <p:sp>
        <p:nvSpPr>
          <p:cNvPr id="476" name="Google Shape;476;g34c056a38bd_0_63"/>
          <p:cNvSpPr txBox="1"/>
          <p:nvPr/>
        </p:nvSpPr>
        <p:spPr>
          <a:xfrm>
            <a:off x="609600" y="1556125"/>
            <a:ext cx="8309700" cy="54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-US" sz="18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Run a </a:t>
            </a:r>
            <a:r>
              <a:rPr lang="en-US" sz="185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specific</a:t>
            </a:r>
            <a:r>
              <a:rPr lang="en-US" sz="18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700">
                <a:solidFill>
                  <a:schemeClr val="dk1"/>
                </a:solidFill>
              </a:rPr>
              <a:t>Instrumented Test Class</a:t>
            </a:r>
            <a:br>
              <a:rPr lang="en-US" sz="1700">
                <a:solidFill>
                  <a:schemeClr val="dk1"/>
                </a:solidFill>
              </a:rPr>
            </a:br>
            <a:r>
              <a:rPr lang="en-US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-US" sz="17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./gradlew connectedAndroidTest -Pandroid.testInstrumentationRunnerArguments.class=com.example.weatherdemo.DependencyManagerTest</a:t>
            </a:r>
            <a:endParaRPr sz="1700">
              <a:solidFill>
                <a:srgbClr val="98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  <a:p>
            <a:pPr marL="457200" lvl="0" indent="-3460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Char char="❏"/>
            </a:pPr>
            <a:r>
              <a:rPr lang="en-US" sz="18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Run a </a:t>
            </a:r>
            <a:r>
              <a:rPr lang="en-US" sz="185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specific</a:t>
            </a:r>
            <a:r>
              <a:rPr lang="en-US" sz="18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700">
                <a:solidFill>
                  <a:schemeClr val="dk1"/>
                </a:solidFill>
              </a:rPr>
              <a:t>Instrumented Test Class</a:t>
            </a:r>
            <a:br>
              <a:rPr lang="en-US" sz="1700">
                <a:solidFill>
                  <a:schemeClr val="dk1"/>
                </a:solidFill>
              </a:rPr>
            </a:br>
            <a:r>
              <a:rPr lang="en-US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-US" sz="17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./gradlew connectedAndroidTest -Pandroid.testInstrumentationRunnerArguments.class=com.example.weatherdemo.DependencyManagerTest#methodName</a:t>
            </a:r>
            <a:endParaRPr sz="1700">
              <a:solidFill>
                <a:srgbClr val="98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50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60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Roboto"/>
              <a:buChar char="❏"/>
            </a:pPr>
            <a:r>
              <a:rPr lang="en-US" sz="18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Run </a:t>
            </a:r>
            <a:r>
              <a:rPr lang="en-US" sz="185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All</a:t>
            </a:r>
            <a:r>
              <a:rPr lang="en-US" sz="18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Instrumented Tests</a:t>
            </a:r>
            <a:br>
              <a:rPr lang="en-US" sz="18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-US" sz="17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./gradlew connectedAndroidTest test</a:t>
            </a:r>
            <a:br>
              <a:rPr lang="en-US" sz="1850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50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60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Roboto"/>
              <a:buChar char="❏"/>
            </a:pPr>
            <a:r>
              <a:rPr lang="en-US" sz="185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Clean</a:t>
            </a:r>
            <a:r>
              <a:rPr lang="en-US" sz="18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all build artifacts and test results</a:t>
            </a:r>
            <a:br>
              <a:rPr lang="en-US" sz="18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-US" sz="17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./gradlew clean</a:t>
            </a:r>
            <a:endParaRPr sz="1850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50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Roboto"/>
              <a:buChar char="❏"/>
            </a:pPr>
            <a:r>
              <a:rPr lang="en-US" sz="185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Clean</a:t>
            </a:r>
            <a:r>
              <a:rPr lang="en-US" sz="18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then </a:t>
            </a:r>
            <a:r>
              <a:rPr lang="en-US" sz="185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run</a:t>
            </a:r>
            <a:r>
              <a:rPr lang="en-US" sz="18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all tests</a:t>
            </a:r>
            <a:br>
              <a:rPr lang="en-US" sz="18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-US" sz="17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./gradlew clean test connectedAndroidTest</a:t>
            </a:r>
            <a:endParaRPr sz="1700">
              <a:solidFill>
                <a:srgbClr val="98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</p:txBody>
      </p:sp>
      <p:sp>
        <p:nvSpPr>
          <p:cNvPr id="477" name="Google Shape;477;g34c056a38bd_0_6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Instrumented Test Class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04d4d9815b_0_149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Part 1 ー Previously: Google Test (gtest) for C++</a:t>
            </a:r>
            <a:endParaRPr b="1"/>
          </a:p>
        </p:txBody>
      </p:sp>
      <p:sp>
        <p:nvSpPr>
          <p:cNvPr id="107" name="Google Shape;107;g304d4d9815b_0_149"/>
          <p:cNvSpPr/>
          <p:nvPr/>
        </p:nvSpPr>
        <p:spPr>
          <a:xfrm>
            <a:off x="564775" y="5853725"/>
            <a:ext cx="8246400" cy="838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sp>
        <p:nvSpPr>
          <p:cNvPr id="108" name="Google Shape;108;g304d4d9815b_0_149"/>
          <p:cNvSpPr txBox="1"/>
          <p:nvPr/>
        </p:nvSpPr>
        <p:spPr>
          <a:xfrm>
            <a:off x="609600" y="6433800"/>
            <a:ext cx="831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Credits: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Introduction to Google Test: An Open Source C/C++ Unit-Testing Framework</a:t>
            </a:r>
            <a:endParaRPr/>
          </a:p>
        </p:txBody>
      </p:sp>
      <p:sp>
        <p:nvSpPr>
          <p:cNvPr id="109" name="Google Shape;109;g304d4d9815b_0_149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Unit Testing in Android with GitHub Action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304d4d9815b_0_149"/>
          <p:cNvSpPr txBox="1">
            <a:spLocks noGrp="1"/>
          </p:cNvSpPr>
          <p:nvPr>
            <p:ph type="body" idx="1"/>
          </p:nvPr>
        </p:nvSpPr>
        <p:spPr>
          <a:xfrm>
            <a:off x="457200" y="1828800"/>
            <a:ext cx="8660700" cy="4224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An Open Source C/C++ Unit-Testing Framework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</a:pPr>
            <a:r>
              <a:rPr lang="en-US" b="1"/>
              <a:t>Ensuring that 'the thing' does what it is supposed to do</a:t>
            </a:r>
            <a:endParaRPr b="1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Tests should be </a:t>
            </a:r>
            <a:r>
              <a:rPr lang="en-US" u="sng"/>
              <a:t>independent</a:t>
            </a:r>
            <a:r>
              <a:rPr lang="en-US"/>
              <a:t> and </a:t>
            </a:r>
            <a:r>
              <a:rPr lang="en-US" u="sng"/>
              <a:t>repeatable</a:t>
            </a:r>
            <a:r>
              <a:rPr lang="en-US"/>
              <a:t>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Tests should be </a:t>
            </a:r>
            <a:r>
              <a:rPr lang="en-US" u="sng"/>
              <a:t>well organized</a:t>
            </a:r>
            <a:r>
              <a:rPr lang="en-US"/>
              <a:t> and </a:t>
            </a:r>
            <a:r>
              <a:rPr lang="en-US" u="sng"/>
              <a:t>reflect the structure</a:t>
            </a:r>
            <a:r>
              <a:rPr lang="en-US"/>
              <a:t> of the tested code.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Tests should be </a:t>
            </a:r>
            <a:r>
              <a:rPr lang="en-US" u="sng"/>
              <a:t>portable</a:t>
            </a:r>
            <a:r>
              <a:rPr lang="en-US"/>
              <a:t> and </a:t>
            </a:r>
            <a:r>
              <a:rPr lang="en-US" u="sng"/>
              <a:t>reusable</a:t>
            </a:r>
            <a:r>
              <a:rPr lang="en-US"/>
              <a:t>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Some example codes: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Android-Unit-Testing/tree/main/GoogleTest/tests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4c056a38bd_0_78"/>
          <p:cNvSpPr/>
          <p:nvPr/>
        </p:nvSpPr>
        <p:spPr>
          <a:xfrm>
            <a:off x="564775" y="5853725"/>
            <a:ext cx="8246400" cy="838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sp>
        <p:nvSpPr>
          <p:cNvPr id="484" name="Google Shape;484;g34c056a38bd_0_78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Unit Testing in Android with GitHub Action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g34c056a38bd_0_7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Instrumented Test Class</a:t>
            </a:r>
            <a:endParaRPr/>
          </a:p>
        </p:txBody>
      </p:sp>
      <p:pic>
        <p:nvPicPr>
          <p:cNvPr id="486" name="Google Shape;486;g34c056a38bd_0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50" y="304800"/>
            <a:ext cx="6674346" cy="680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4c056a38bd_0_89"/>
          <p:cNvSpPr/>
          <p:nvPr/>
        </p:nvSpPr>
        <p:spPr>
          <a:xfrm>
            <a:off x="564775" y="5853725"/>
            <a:ext cx="8246400" cy="838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sp>
        <p:nvSpPr>
          <p:cNvPr id="493" name="Google Shape;493;g34c056a38bd_0_89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Unit Testing in Android with GitHub Action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g34c056a38bd_0_8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Instrumented Test Class</a:t>
            </a:r>
            <a:endParaRPr/>
          </a:p>
        </p:txBody>
      </p:sp>
      <p:pic>
        <p:nvPicPr>
          <p:cNvPr id="495" name="Google Shape;495;g34c056a38bd_0_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8928"/>
            <a:ext cx="9144003" cy="5893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4c056a38bd_0_99"/>
          <p:cNvSpPr/>
          <p:nvPr/>
        </p:nvSpPr>
        <p:spPr>
          <a:xfrm>
            <a:off x="564775" y="5853725"/>
            <a:ext cx="8246400" cy="838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sp>
        <p:nvSpPr>
          <p:cNvPr id="502" name="Google Shape;502;g34c056a38bd_0_99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Unit Testing in Android with GitHub Action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g34c056a38bd_0_9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Instrumented Test Class</a:t>
            </a:r>
            <a:endParaRPr/>
          </a:p>
        </p:txBody>
      </p:sp>
      <p:pic>
        <p:nvPicPr>
          <p:cNvPr id="504" name="Google Shape;504;g34c056a38bd_0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85553"/>
            <a:ext cx="9144003" cy="5893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52242eaf1b_0_159"/>
          <p:cNvSpPr/>
          <p:nvPr/>
        </p:nvSpPr>
        <p:spPr>
          <a:xfrm>
            <a:off x="564775" y="5853725"/>
            <a:ext cx="8246400" cy="838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sp>
        <p:nvSpPr>
          <p:cNvPr id="511" name="Google Shape;511;g352242eaf1b_0_159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Unit Testing in Android with GitHub Action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" name="Google Shape;512;g352242eaf1b_0_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8543"/>
            <a:ext cx="9144003" cy="5719466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g352242eaf1b_0_159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Part 6 ー </a:t>
            </a:r>
            <a:r>
              <a:rPr lang="en-US" b="1" u="sng">
                <a:solidFill>
                  <a:schemeClr val="hlink"/>
                </a:solidFill>
                <a:hlinkClick r:id="rId4"/>
              </a:rPr>
              <a:t>Weather Demo</a:t>
            </a:r>
            <a:r>
              <a:rPr lang="en-US" b="1"/>
              <a:t> Unit Testing</a:t>
            </a:r>
            <a:endParaRPr b="1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52242eaf1b_0_169"/>
          <p:cNvSpPr/>
          <p:nvPr/>
        </p:nvSpPr>
        <p:spPr>
          <a:xfrm>
            <a:off x="564775" y="5853725"/>
            <a:ext cx="8246400" cy="838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sp>
        <p:nvSpPr>
          <p:cNvPr id="520" name="Google Shape;520;g352242eaf1b_0_169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Unit Testing in Android with GitHub Action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g352242eaf1b_0_169"/>
          <p:cNvSpPr txBox="1"/>
          <p:nvPr/>
        </p:nvSpPr>
        <p:spPr>
          <a:xfrm>
            <a:off x="609600" y="2339850"/>
            <a:ext cx="8246400" cy="38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android </a:t>
            </a:r>
            <a:r>
              <a:rPr lang="en-US" sz="2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testOptions </a:t>
            </a:r>
            <a:r>
              <a:rPr lang="en-US" sz="2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unitTests.all </a:t>
            </a:r>
            <a:r>
              <a:rPr lang="en-US" sz="2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it</a:t>
            </a:r>
            <a:r>
              <a:rPr lang="en-US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.testLogging </a:t>
            </a:r>
            <a:r>
              <a:rPr lang="en-US" sz="2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events("passed", "skipped", "failed")</a:t>
            </a:r>
            <a:endParaRPr sz="20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2000" i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showStandardStreams </a:t>
            </a:r>
            <a:r>
              <a:rPr lang="en-US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= true</a:t>
            </a:r>
            <a:endParaRPr sz="20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2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2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2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2" name="Google Shape;522;g352242eaf1b_0_169"/>
          <p:cNvSpPr txBox="1"/>
          <p:nvPr/>
        </p:nvSpPr>
        <p:spPr>
          <a:xfrm>
            <a:off x="672950" y="1601725"/>
            <a:ext cx="7332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highlight>
                  <a:schemeClr val="lt1"/>
                </a:highlight>
              </a:rPr>
              <a:t>You can add your </a:t>
            </a:r>
            <a:r>
              <a:rPr lang="en-US" sz="1800" b="1">
                <a:solidFill>
                  <a:srgbClr val="FF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testOptions {}</a:t>
            </a:r>
            <a:r>
              <a:rPr lang="en-US" sz="1800" b="1">
                <a:solidFill>
                  <a:srgbClr val="FF0000"/>
                </a:solidFill>
                <a:highlight>
                  <a:schemeClr val="lt1"/>
                </a:highlight>
              </a:rPr>
              <a:t> inside the </a:t>
            </a:r>
            <a:r>
              <a:rPr lang="en-US" sz="1800" b="1">
                <a:solidFill>
                  <a:srgbClr val="FF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android {}</a:t>
            </a:r>
            <a:endParaRPr sz="1800" b="1">
              <a:solidFill>
                <a:srgbClr val="FF000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3" name="Google Shape;523;g352242eaf1b_0_169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Part 6 ー </a:t>
            </a:r>
            <a:r>
              <a:rPr lang="en-US" b="1" u="sng">
                <a:solidFill>
                  <a:schemeClr val="hlink"/>
                </a:solidFill>
                <a:hlinkClick r:id="rId3"/>
              </a:rPr>
              <a:t>Weather Demo</a:t>
            </a:r>
            <a:r>
              <a:rPr lang="en-US" b="1"/>
              <a:t> Unit Testing</a:t>
            </a:r>
            <a:endParaRPr b="1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52242eaf1b_0_178"/>
          <p:cNvSpPr/>
          <p:nvPr/>
        </p:nvSpPr>
        <p:spPr>
          <a:xfrm>
            <a:off x="564775" y="5853725"/>
            <a:ext cx="8246400" cy="838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sp>
        <p:nvSpPr>
          <p:cNvPr id="530" name="Google Shape;530;g352242eaf1b_0_178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Unit Testing in Android with GitHub Action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1" name="Google Shape;531;g352242eaf1b_0_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5" y="1237825"/>
            <a:ext cx="8985247" cy="5620176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g352242eaf1b_0_178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Part 6 ー </a:t>
            </a:r>
            <a:r>
              <a:rPr lang="en-US" b="1" u="sng">
                <a:solidFill>
                  <a:schemeClr val="hlink"/>
                </a:solidFill>
                <a:hlinkClick r:id="rId4"/>
              </a:rPr>
              <a:t>Weather Demo</a:t>
            </a:r>
            <a:r>
              <a:rPr lang="en-US" b="1"/>
              <a:t> Unit Testing</a:t>
            </a:r>
            <a:endParaRPr b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52242eaf1b_0_193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Part 7 ー Takeaway</a:t>
            </a:r>
            <a:endParaRPr b="1"/>
          </a:p>
        </p:txBody>
      </p:sp>
      <p:sp>
        <p:nvSpPr>
          <p:cNvPr id="539" name="Google Shape;539;g352242eaf1b_0_193"/>
          <p:cNvSpPr/>
          <p:nvPr/>
        </p:nvSpPr>
        <p:spPr>
          <a:xfrm>
            <a:off x="564775" y="5853725"/>
            <a:ext cx="8246400" cy="838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sp>
        <p:nvSpPr>
          <p:cNvPr id="540" name="Google Shape;540;g352242eaf1b_0_193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Unit Testing in Android with GitHub Action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g352242eaf1b_0_193"/>
          <p:cNvSpPr txBox="1">
            <a:spLocks noGrp="1"/>
          </p:cNvSpPr>
          <p:nvPr>
            <p:ph type="body" idx="1"/>
          </p:nvPr>
        </p:nvSpPr>
        <p:spPr>
          <a:xfrm>
            <a:off x="483300" y="1538763"/>
            <a:ext cx="8660700" cy="4224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Use </a:t>
            </a:r>
            <a:r>
              <a:rPr lang="en-US" b="1"/>
              <a:t>Google Test</a:t>
            </a:r>
            <a:r>
              <a:rPr lang="en-US"/>
              <a:t> for </a:t>
            </a:r>
            <a:r>
              <a:rPr lang="en-US" b="1"/>
              <a:t>C++</a:t>
            </a:r>
            <a:r>
              <a:rPr lang="en-US"/>
              <a:t> codes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Use </a:t>
            </a:r>
            <a:r>
              <a:rPr lang="en-US" b="1"/>
              <a:t>JUnit with Gradle</a:t>
            </a:r>
            <a:r>
              <a:rPr lang="en-US"/>
              <a:t> for </a:t>
            </a:r>
            <a:r>
              <a:rPr lang="en-US" b="1"/>
              <a:t>Android Java/Kotlin</a:t>
            </a:r>
            <a:r>
              <a:rPr lang="en-US"/>
              <a:t> codes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Use 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Android CI</a:t>
            </a:r>
            <a:r>
              <a:rPr lang="en-US"/>
              <a:t> with </a:t>
            </a:r>
            <a:r>
              <a:rPr lang="en-US" b="1"/>
              <a:t>GitHub Actions</a:t>
            </a:r>
            <a:r>
              <a:rPr lang="en-US"/>
              <a:t> for Android Testing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Setting </a:t>
            </a:r>
            <a:r>
              <a:rPr lang="en-US" b="1"/>
              <a:t>Rules</a:t>
            </a:r>
            <a:r>
              <a:rPr lang="en-US"/>
              <a:t> on GitHub for </a:t>
            </a:r>
            <a:r>
              <a:rPr lang="en-US" b="1"/>
              <a:t>code merging</a:t>
            </a:r>
            <a:endParaRPr b="1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Use 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Mockito</a:t>
            </a:r>
            <a:r>
              <a:rPr lang="en-US"/>
              <a:t> to replace any </a:t>
            </a:r>
            <a:r>
              <a:rPr lang="en-US" b="1"/>
              <a:t>network</a:t>
            </a:r>
            <a:r>
              <a:rPr lang="en-US"/>
              <a:t>, </a:t>
            </a:r>
            <a:r>
              <a:rPr lang="en-US" b="1"/>
              <a:t>file system</a:t>
            </a:r>
            <a:r>
              <a:rPr lang="en-US"/>
              <a:t>, or </a:t>
            </a:r>
            <a:r>
              <a:rPr lang="en-US" b="1"/>
              <a:t>async behavior with canned responses</a:t>
            </a:r>
            <a:endParaRPr b="1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Use 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@RunWith(AndroidJUnit4.class)</a:t>
            </a:r>
            <a:r>
              <a:rPr lang="en-US"/>
              <a:t> for </a:t>
            </a:r>
            <a:r>
              <a:rPr lang="en-US" b="1"/>
              <a:t>Android UI components</a:t>
            </a:r>
            <a:r>
              <a:rPr lang="en-US"/>
              <a:t>, </a:t>
            </a:r>
            <a:r>
              <a:rPr lang="en-US" b="1"/>
              <a:t>Android activity</a:t>
            </a:r>
            <a:r>
              <a:rPr lang="en-US"/>
              <a:t>, or </a:t>
            </a:r>
            <a:r>
              <a:rPr lang="en-US" b="1"/>
              <a:t>Android main thread</a:t>
            </a:r>
            <a:endParaRPr b="1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Use 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testOptions</a:t>
            </a:r>
            <a:r>
              <a:rPr lang="en-US"/>
              <a:t> for </a:t>
            </a:r>
            <a:r>
              <a:rPr lang="en-US" b="1"/>
              <a:t>testing event report</a:t>
            </a:r>
            <a:endParaRPr b="1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4c056a38bd_0_108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Part 7 ー Takeaway (Credits and Links)</a:t>
            </a:r>
            <a:endParaRPr b="1"/>
          </a:p>
        </p:txBody>
      </p:sp>
      <p:sp>
        <p:nvSpPr>
          <p:cNvPr id="548" name="Google Shape;548;g34c056a38bd_0_108"/>
          <p:cNvSpPr/>
          <p:nvPr/>
        </p:nvSpPr>
        <p:spPr>
          <a:xfrm>
            <a:off x="564775" y="5853725"/>
            <a:ext cx="8246400" cy="838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sp>
        <p:nvSpPr>
          <p:cNvPr id="549" name="Google Shape;549;g34c056a38bd_0_108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Unit Testing in Android with GitHub Action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g34c056a38bd_0_108"/>
          <p:cNvSpPr txBox="1">
            <a:spLocks noGrp="1"/>
          </p:cNvSpPr>
          <p:nvPr>
            <p:ph type="body" idx="1"/>
          </p:nvPr>
        </p:nvSpPr>
        <p:spPr>
          <a:xfrm>
            <a:off x="457200" y="1447800"/>
            <a:ext cx="8660700" cy="5410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</a:pPr>
            <a:r>
              <a:rPr lang="en-US" sz="1800" b="1"/>
              <a:t>Google Test</a:t>
            </a:r>
            <a:r>
              <a:rPr lang="en-US" sz="1800"/>
              <a:t> for </a:t>
            </a:r>
            <a:r>
              <a:rPr lang="en-US" sz="1800" b="1"/>
              <a:t>C++</a:t>
            </a:r>
            <a:r>
              <a:rPr lang="en-US" sz="1800"/>
              <a:t> codes</a:t>
            </a:r>
            <a:br>
              <a:rPr lang="en-US" sz="1800"/>
            </a:br>
            <a:r>
              <a:rPr lang="en-US" sz="1800" u="sng">
                <a:solidFill>
                  <a:schemeClr val="hlink"/>
                </a:solidFill>
                <a:hlinkClick r:id="rId3"/>
              </a:rPr>
              <a:t>Android-Unit-Testing/tree/main/GoogleTest/tests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Use </a:t>
            </a:r>
            <a:r>
              <a:rPr lang="en-US" sz="1800" b="1"/>
              <a:t>JUnit with Gradle</a:t>
            </a:r>
            <a:r>
              <a:rPr lang="en-US" sz="1800"/>
              <a:t> for </a:t>
            </a:r>
            <a:r>
              <a:rPr lang="en-US" sz="1800" b="1"/>
              <a:t>Android Java/Kotlin</a:t>
            </a:r>
            <a:r>
              <a:rPr lang="en-US" sz="1800"/>
              <a:t> codes</a:t>
            </a:r>
            <a:br>
              <a:rPr lang="en-US" sz="1800"/>
            </a:br>
            <a:r>
              <a:rPr lang="en-US" sz="1800"/>
              <a:t>[1] </a:t>
            </a:r>
            <a:r>
              <a:rPr lang="en-US" sz="1800" u="sng">
                <a:solidFill>
                  <a:schemeClr val="hlink"/>
                </a:solidFill>
                <a:hlinkClick r:id="rId4"/>
              </a:rPr>
              <a:t>Android-Unit-Testing</a:t>
            </a:r>
            <a:br>
              <a:rPr lang="en-US" sz="1800" b="1"/>
            </a:br>
            <a:r>
              <a:rPr lang="en-US" sz="1800"/>
              <a:t>[2] </a:t>
            </a:r>
            <a:r>
              <a:rPr lang="en-US" sz="1800" u="sng">
                <a:solidFill>
                  <a:schemeClr val="hlink"/>
                </a:solidFill>
                <a:hlinkClick r:id="rId5"/>
              </a:rPr>
              <a:t>weatherdemo/weatherapis/WeatherAPIServiceTest.java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Use </a:t>
            </a:r>
            <a:r>
              <a:rPr lang="en-US" sz="1800" b="1">
                <a:latin typeface="Courier New"/>
                <a:ea typeface="Courier New"/>
                <a:cs typeface="Courier New"/>
                <a:sym typeface="Courier New"/>
              </a:rPr>
              <a:t>Mockito</a:t>
            </a:r>
            <a:r>
              <a:rPr lang="en-US" sz="1800"/>
              <a:t> to replace </a:t>
            </a:r>
            <a:r>
              <a:rPr lang="en-US" sz="1800" b="1"/>
              <a:t>any network</a:t>
            </a:r>
            <a:r>
              <a:rPr lang="en-US" sz="1800"/>
              <a:t>, </a:t>
            </a:r>
            <a:r>
              <a:rPr lang="en-US" sz="1800" b="1"/>
              <a:t>file system</a:t>
            </a:r>
            <a:r>
              <a:rPr lang="en-US" sz="1800"/>
              <a:t>, or </a:t>
            </a:r>
            <a:r>
              <a:rPr lang="en-US" sz="1800" b="1"/>
              <a:t>async behavior with canned responses</a:t>
            </a:r>
            <a:br>
              <a:rPr lang="en-US" sz="1800" b="1"/>
            </a:br>
            <a:r>
              <a:rPr lang="en-US" sz="1800" u="sng">
                <a:solidFill>
                  <a:schemeClr val="hlink"/>
                </a:solidFill>
                <a:hlinkClick r:id="rId6"/>
              </a:rPr>
              <a:t>weatherdemo/weatherapis/WeatherAPIServiceTest.java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Use </a:t>
            </a:r>
            <a:r>
              <a:rPr lang="en-US" sz="1800" b="1">
                <a:latin typeface="Courier New"/>
                <a:ea typeface="Courier New"/>
                <a:cs typeface="Courier New"/>
                <a:sym typeface="Courier New"/>
              </a:rPr>
              <a:t>@RunWith(AndroidJUnit4.class)</a:t>
            </a:r>
            <a:r>
              <a:rPr lang="en-US" sz="1800"/>
              <a:t> for </a:t>
            </a:r>
            <a:r>
              <a:rPr lang="en-US" sz="1800" b="1"/>
              <a:t>Android UI components</a:t>
            </a:r>
            <a:r>
              <a:rPr lang="en-US" sz="1800"/>
              <a:t>, </a:t>
            </a:r>
            <a:r>
              <a:rPr lang="en-US" sz="1800" b="1"/>
              <a:t>Android activity</a:t>
            </a:r>
            <a:r>
              <a:rPr lang="en-US" sz="1800"/>
              <a:t>, or </a:t>
            </a:r>
            <a:r>
              <a:rPr lang="en-US" sz="1800" b="1"/>
              <a:t>Android main thread</a:t>
            </a:r>
            <a:br>
              <a:rPr lang="en-US" sz="1800" b="1"/>
            </a:br>
            <a:r>
              <a:rPr lang="en-US" sz="1800" u="sng">
                <a:solidFill>
                  <a:schemeClr val="hlink"/>
                </a:solidFill>
                <a:hlinkClick r:id="rId7"/>
              </a:rPr>
              <a:t>weatherdemo/DependencyManagerTest.java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Use </a:t>
            </a:r>
            <a:r>
              <a:rPr lang="en-US" sz="1800" b="1">
                <a:latin typeface="Courier New"/>
                <a:ea typeface="Courier New"/>
                <a:cs typeface="Courier New"/>
                <a:sym typeface="Courier New"/>
              </a:rPr>
              <a:t>testOptions</a:t>
            </a:r>
            <a:r>
              <a:rPr lang="en-US" sz="1800"/>
              <a:t> for </a:t>
            </a:r>
            <a:r>
              <a:rPr lang="en-US" sz="1800" b="1"/>
              <a:t>testing event report</a:t>
            </a:r>
            <a:br>
              <a:rPr lang="en-US" sz="1800" b="1"/>
            </a:br>
            <a:r>
              <a:rPr lang="en-US" sz="1800" u="sng">
                <a:solidFill>
                  <a:schemeClr val="hlink"/>
                </a:solidFill>
                <a:hlinkClick r:id="rId8"/>
              </a:rPr>
              <a:t>weather-demo/blob/main/app/build.gradle.kts</a:t>
            </a:r>
            <a:endParaRPr sz="18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4323201f11_3_109"/>
          <p:cNvSpPr txBox="1">
            <a:spLocks noGrp="1"/>
          </p:cNvSpPr>
          <p:nvPr>
            <p:ph type="title"/>
          </p:nvPr>
        </p:nvSpPr>
        <p:spPr>
          <a:xfrm>
            <a:off x="473700" y="3086100"/>
            <a:ext cx="8196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1"/>
              <a:t>Thank you very much for your attention!</a:t>
            </a:r>
            <a:endParaRPr sz="32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04d4d9815b_0_15"/>
          <p:cNvSpPr txBox="1">
            <a:spLocks noGrp="1"/>
          </p:cNvSpPr>
          <p:nvPr>
            <p:ph type="title" idx="4294967295"/>
          </p:nvPr>
        </p:nvSpPr>
        <p:spPr>
          <a:xfrm>
            <a:off x="609600" y="762000"/>
            <a:ext cx="7924800" cy="68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Part 1 ー Previously: Google Test (gtest) for C++</a:t>
            </a:r>
            <a:endParaRPr b="1"/>
          </a:p>
        </p:txBody>
      </p:sp>
      <p:pic>
        <p:nvPicPr>
          <p:cNvPr id="117" name="Google Shape;117;g304d4d9815b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863" y="1054436"/>
            <a:ext cx="7477274" cy="586351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304d4d9815b_0_15"/>
          <p:cNvSpPr txBox="1"/>
          <p:nvPr/>
        </p:nvSpPr>
        <p:spPr>
          <a:xfrm>
            <a:off x="4861800" y="2452300"/>
            <a:ext cx="42822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980000"/>
                </a:solidFill>
                <a:highlight>
                  <a:srgbClr val="FFF2CC"/>
                </a:highlight>
                <a:latin typeface="Courier New"/>
                <a:ea typeface="Courier New"/>
                <a:cs typeface="Courier New"/>
                <a:sym typeface="Courier New"/>
              </a:rPr>
              <a:t>TEST(TestSuiteName, TestName) {</a:t>
            </a:r>
            <a:endParaRPr sz="1300" b="1">
              <a:solidFill>
                <a:srgbClr val="980000"/>
              </a:solidFill>
              <a:highlight>
                <a:srgbClr val="FFF2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980000"/>
                </a:solidFill>
                <a:highlight>
                  <a:srgbClr val="FFF2CC"/>
                </a:highlight>
                <a:latin typeface="Courier New"/>
                <a:ea typeface="Courier New"/>
                <a:cs typeface="Courier New"/>
                <a:sym typeface="Courier New"/>
              </a:rPr>
              <a:t>  ...</a:t>
            </a:r>
            <a:endParaRPr sz="1300" b="1">
              <a:solidFill>
                <a:srgbClr val="980000"/>
              </a:solidFill>
              <a:highlight>
                <a:srgbClr val="FFF2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980000"/>
                </a:solidFill>
                <a:highlight>
                  <a:srgbClr val="FFF2CC"/>
                </a:highlight>
                <a:latin typeface="Courier New"/>
                <a:ea typeface="Courier New"/>
                <a:cs typeface="Courier New"/>
                <a:sym typeface="Courier New"/>
              </a:rPr>
              <a:t>  EXPECT_TRUE(DoSomething(GetParam()));</a:t>
            </a:r>
            <a:endParaRPr sz="1300" b="1">
              <a:solidFill>
                <a:srgbClr val="980000"/>
              </a:solidFill>
              <a:highlight>
                <a:srgbClr val="FFF2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980000"/>
                </a:solidFill>
                <a:highlight>
                  <a:srgbClr val="FFF2CC"/>
                </a:highlight>
                <a:latin typeface="Courier New"/>
                <a:ea typeface="Courier New"/>
                <a:cs typeface="Courier New"/>
                <a:sym typeface="Courier New"/>
              </a:rPr>
              <a:t>  ...</a:t>
            </a:r>
            <a:endParaRPr sz="1300" b="1">
              <a:solidFill>
                <a:srgbClr val="980000"/>
              </a:solidFill>
              <a:highlight>
                <a:srgbClr val="FFF2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980000"/>
                </a:solidFill>
                <a:highlight>
                  <a:srgbClr val="FFF2CC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 b="1">
              <a:solidFill>
                <a:srgbClr val="980000"/>
              </a:solidFill>
              <a:highlight>
                <a:srgbClr val="FFF2CC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9" name="Google Shape;119;g304d4d9815b_0_15"/>
          <p:cNvSpPr txBox="1"/>
          <p:nvPr/>
        </p:nvSpPr>
        <p:spPr>
          <a:xfrm>
            <a:off x="609600" y="6457800"/>
            <a:ext cx="66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Credits: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https://google.github.io/googletest/primer.html</a:t>
            </a:r>
            <a:endParaRPr/>
          </a:p>
        </p:txBody>
      </p:sp>
      <p:sp>
        <p:nvSpPr>
          <p:cNvPr id="120" name="Google Shape;120;g304d4d9815b_0_15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Unit Testing in Android with GitHub Action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04d4d9815b_0_7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Part 2 ー Today: Unit Testing in Android</a:t>
            </a:r>
            <a:endParaRPr b="1"/>
          </a:p>
        </p:txBody>
      </p:sp>
      <p:sp>
        <p:nvSpPr>
          <p:cNvPr id="127" name="Google Shape;127;g304d4d9815b_0_7"/>
          <p:cNvSpPr/>
          <p:nvPr/>
        </p:nvSpPr>
        <p:spPr>
          <a:xfrm>
            <a:off x="564775" y="5853725"/>
            <a:ext cx="8246400" cy="838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pic>
        <p:nvPicPr>
          <p:cNvPr id="128" name="Google Shape;128;g304d4d9815b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13" y="1356025"/>
            <a:ext cx="7010373" cy="5166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304d4d9815b_0_7"/>
          <p:cNvSpPr txBox="1"/>
          <p:nvPr/>
        </p:nvSpPr>
        <p:spPr>
          <a:xfrm>
            <a:off x="609600" y="6457800"/>
            <a:ext cx="66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Credits: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Fundamentals of testing Android apps</a:t>
            </a:r>
            <a:endParaRPr/>
          </a:p>
        </p:txBody>
      </p:sp>
      <p:cxnSp>
        <p:nvCxnSpPr>
          <p:cNvPr id="130" name="Google Shape;130;g304d4d9815b_0_7"/>
          <p:cNvCxnSpPr/>
          <p:nvPr/>
        </p:nvCxnSpPr>
        <p:spPr>
          <a:xfrm flipH="1">
            <a:off x="3747925" y="1780850"/>
            <a:ext cx="2333100" cy="7062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31" name="Google Shape;131;g304d4d9815b_0_7"/>
          <p:cNvSpPr txBox="1"/>
          <p:nvPr/>
        </p:nvSpPr>
        <p:spPr>
          <a:xfrm>
            <a:off x="6081025" y="1447800"/>
            <a:ext cx="2977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We are here today!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132" name="Google Shape;132;g304d4d9815b_0_7"/>
          <p:cNvSpPr txBox="1"/>
          <p:nvPr/>
        </p:nvSpPr>
        <p:spPr>
          <a:xfrm>
            <a:off x="5099675" y="6073025"/>
            <a:ext cx="297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Test scopes in a typical application.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3" name="Google Shape;133;g304d4d9815b_0_7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Unit Testing in Android with GitHub Action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04d4d9815b_0_132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Part 2 ー Today: Unit Testing in Android</a:t>
            </a:r>
            <a:endParaRPr b="1"/>
          </a:p>
        </p:txBody>
      </p:sp>
      <p:sp>
        <p:nvSpPr>
          <p:cNvPr id="140" name="Google Shape;140;g304d4d9815b_0_132"/>
          <p:cNvSpPr/>
          <p:nvPr/>
        </p:nvSpPr>
        <p:spPr>
          <a:xfrm>
            <a:off x="564775" y="5853725"/>
            <a:ext cx="8246400" cy="838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sp>
        <p:nvSpPr>
          <p:cNvPr id="141" name="Google Shape;141;g304d4d9815b_0_132"/>
          <p:cNvSpPr txBox="1"/>
          <p:nvPr/>
        </p:nvSpPr>
        <p:spPr>
          <a:xfrm>
            <a:off x="609600" y="6457800"/>
            <a:ext cx="66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Credits: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Fundamentals of testing Android apps</a:t>
            </a:r>
            <a:endParaRPr/>
          </a:p>
        </p:txBody>
      </p:sp>
      <p:sp>
        <p:nvSpPr>
          <p:cNvPr id="142" name="Google Shape;142;g304d4d9815b_0_132"/>
          <p:cNvSpPr txBox="1"/>
          <p:nvPr/>
        </p:nvSpPr>
        <p:spPr>
          <a:xfrm>
            <a:off x="4739950" y="6457800"/>
            <a:ext cx="467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Different types of tests depending on where they run.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3" name="Google Shape;143;g304d4d9815b_0_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5925" y="1368550"/>
            <a:ext cx="6592151" cy="49116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g304d4d9815b_0_132"/>
          <p:cNvCxnSpPr/>
          <p:nvPr/>
        </p:nvCxnSpPr>
        <p:spPr>
          <a:xfrm rot="10800000" flipH="1">
            <a:off x="1842925" y="4006950"/>
            <a:ext cx="1155900" cy="16053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45" name="Google Shape;145;g304d4d9815b_0_132"/>
          <p:cNvSpPr txBox="1"/>
          <p:nvPr/>
        </p:nvSpPr>
        <p:spPr>
          <a:xfrm>
            <a:off x="770350" y="5632375"/>
            <a:ext cx="2977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Android Studio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146" name="Google Shape;146;g304d4d9815b_0_132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Unit Testing in Android with GitHub Action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04d4d9815b_0_109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Part 2 ー Today: Unit Testing in Android</a:t>
            </a:r>
            <a:endParaRPr b="1"/>
          </a:p>
        </p:txBody>
      </p:sp>
      <p:sp>
        <p:nvSpPr>
          <p:cNvPr id="153" name="Google Shape;153;g304d4d9815b_0_109"/>
          <p:cNvSpPr/>
          <p:nvPr/>
        </p:nvSpPr>
        <p:spPr>
          <a:xfrm>
            <a:off x="564775" y="5853725"/>
            <a:ext cx="8246400" cy="838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pic>
        <p:nvPicPr>
          <p:cNvPr id="154" name="Google Shape;154;g304d4d9815b_0_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5175" y="679150"/>
            <a:ext cx="2749850" cy="274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304d4d9815b_0_109"/>
          <p:cNvSpPr txBox="1">
            <a:spLocks noGrp="1"/>
          </p:cNvSpPr>
          <p:nvPr>
            <p:ph type="body" idx="1"/>
          </p:nvPr>
        </p:nvSpPr>
        <p:spPr>
          <a:xfrm>
            <a:off x="609600" y="2971800"/>
            <a:ext cx="8361000" cy="3886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A type of </a:t>
            </a:r>
            <a:r>
              <a:rPr lang="en-US" b="1"/>
              <a:t>software testing</a:t>
            </a:r>
            <a:r>
              <a:rPr lang="en-US"/>
              <a:t> where individual units/components of a software are tested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Done during the </a:t>
            </a:r>
            <a:r>
              <a:rPr lang="en-US" b="1"/>
              <a:t>development of an application</a:t>
            </a:r>
            <a:endParaRPr b="1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The </a:t>
            </a:r>
            <a:r>
              <a:rPr lang="en-US" b="1"/>
              <a:t>objective</a:t>
            </a:r>
            <a:r>
              <a:rPr lang="en-US"/>
              <a:t> of Unit Testing is to verify its correctness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Usually performed by the developer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Tools that we use in Android: </a:t>
            </a:r>
            <a:r>
              <a:rPr lang="en-US" b="1"/>
              <a:t>JUnit</a:t>
            </a:r>
            <a:endParaRPr b="1"/>
          </a:p>
        </p:txBody>
      </p:sp>
      <p:sp>
        <p:nvSpPr>
          <p:cNvPr id="156" name="Google Shape;156;g304d4d9815b_0_109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Unit Testing in Android with GitHub Action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04d4d9815b_0_161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Part 2 ー Today: Unit Testing in Android</a:t>
            </a:r>
            <a:endParaRPr b="1"/>
          </a:p>
        </p:txBody>
      </p:sp>
      <p:sp>
        <p:nvSpPr>
          <p:cNvPr id="163" name="Google Shape;163;g304d4d9815b_0_161"/>
          <p:cNvSpPr/>
          <p:nvPr/>
        </p:nvSpPr>
        <p:spPr>
          <a:xfrm>
            <a:off x="564775" y="5853725"/>
            <a:ext cx="8246400" cy="838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pic>
        <p:nvPicPr>
          <p:cNvPr id="164" name="Google Shape;164;g304d4d9815b_0_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5175" y="679150"/>
            <a:ext cx="2749850" cy="274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304d4d9815b_0_161"/>
          <p:cNvSpPr txBox="1">
            <a:spLocks noGrp="1"/>
          </p:cNvSpPr>
          <p:nvPr>
            <p:ph type="body" idx="1"/>
          </p:nvPr>
        </p:nvSpPr>
        <p:spPr>
          <a:xfrm>
            <a:off x="609600" y="2971800"/>
            <a:ext cx="8361000" cy="3886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Tools that we use in Android: </a:t>
            </a:r>
            <a:r>
              <a:rPr lang="en-US" b="1"/>
              <a:t>JUnit4</a:t>
            </a:r>
            <a:endParaRPr b="1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A programmer-oriented testing framework for Java.</a:t>
            </a:r>
            <a:endParaRPr b="1"/>
          </a:p>
          <a:p>
            <a:pPr marL="45720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b="1"/>
              <a:t>By default, we will use </a:t>
            </a:r>
            <a:r>
              <a:rPr lang="en-US" b="1" u="sng">
                <a:solidFill>
                  <a:schemeClr val="hlink"/>
                </a:solidFill>
                <a:hlinkClick r:id="rId4"/>
              </a:rPr>
              <a:t>Gradle Build Tool</a:t>
            </a:r>
            <a:endParaRPr b="1"/>
          </a:p>
          <a:p>
            <a:pPr marL="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304d4d9815b_0_161"/>
          <p:cNvSpPr txBox="1"/>
          <p:nvPr/>
        </p:nvSpPr>
        <p:spPr>
          <a:xfrm>
            <a:off x="609600" y="6457800"/>
            <a:ext cx="66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Credits: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https://github.com/junit-team/junit4/wiki/Use-with-Gradle</a:t>
            </a:r>
            <a:endParaRPr/>
          </a:p>
        </p:txBody>
      </p:sp>
      <p:pic>
        <p:nvPicPr>
          <p:cNvPr id="167" name="Google Shape;167;g304d4d9815b_0_1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2000" y="4666299"/>
            <a:ext cx="7660001" cy="173800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304d4d9815b_0_161"/>
          <p:cNvSpPr txBox="1">
            <a:spLocks noGrp="1"/>
          </p:cNvSpPr>
          <p:nvPr>
            <p:ph type="ftr" idx="11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Unit Testing in Android with GitHub Action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2516</Words>
  <Application>Microsoft Macintosh PowerPoint</Application>
  <PresentationFormat>On-screen Show (4:3)</PresentationFormat>
  <Paragraphs>313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Noto Sans Symbols</vt:lpstr>
      <vt:lpstr>Arial</vt:lpstr>
      <vt:lpstr>PT Sans</vt:lpstr>
      <vt:lpstr>Roboto</vt:lpstr>
      <vt:lpstr>Georgia</vt:lpstr>
      <vt:lpstr>Courier New</vt:lpstr>
      <vt:lpstr>Blank Presentation</vt:lpstr>
      <vt:lpstr>Unit Testing in Android with GitHub Action</vt:lpstr>
      <vt:lpstr>Outline</vt:lpstr>
      <vt:lpstr>Part 1 ー Previously: Google Test (gtest) for C++</vt:lpstr>
      <vt:lpstr>Part 1 ー Previously: Google Test (gtest) for C++</vt:lpstr>
      <vt:lpstr>Part 1 ー Previously: Google Test (gtest) for C++</vt:lpstr>
      <vt:lpstr>Part 2 ー Today: Unit Testing in Android</vt:lpstr>
      <vt:lpstr>Part 2 ー Today: Unit Testing in Android</vt:lpstr>
      <vt:lpstr>Part 2 ー Today: Unit Testing in Android</vt:lpstr>
      <vt:lpstr>Part 2 ー Today: Unit Testing in Android</vt:lpstr>
      <vt:lpstr>Part 2 ー Today: Unit Testing in Android</vt:lpstr>
      <vt:lpstr>Part 2 ー Today: Unit Testing in Android</vt:lpstr>
      <vt:lpstr>Part 2 ー Today: Unit Testing in Android</vt:lpstr>
      <vt:lpstr>Part 2 ー Today: Unit Testing in Android</vt:lpstr>
      <vt:lpstr>Part 2 ー Today: Unit Testing in Android</vt:lpstr>
      <vt:lpstr>Part 2 ー Today: Unit Testing in Android</vt:lpstr>
      <vt:lpstr>Part 2 ー Today: Unit Testing in Android</vt:lpstr>
      <vt:lpstr>Part 2 ー Today: Unit Testing in Android</vt:lpstr>
      <vt:lpstr>Part 2 ー Today: Unit Testing in Android</vt:lpstr>
      <vt:lpstr>Part 2 ー Today: Unit Testing in Android</vt:lpstr>
      <vt:lpstr>Part 2 ー Today: Unit Testing in Android</vt:lpstr>
      <vt:lpstr>Part 2 ー Today: Unit Testing in Android</vt:lpstr>
      <vt:lpstr>Part 2 ー Today: Unit Testing in Android</vt:lpstr>
      <vt:lpstr>Part 2 ー Today: Unit Testing in Android</vt:lpstr>
      <vt:lpstr>Part 3 ー Unit Testing Constraints</vt:lpstr>
      <vt:lpstr>Part 4 ー Test Suits with GitHub Actions (Android CI)</vt:lpstr>
      <vt:lpstr>Part 4 ー Test Suits with GitHub Actions (Android CI)</vt:lpstr>
      <vt:lpstr>Part 4 ー Test Suits with GitHub Actions (Android CI)</vt:lpstr>
      <vt:lpstr>PowerPoint Presentation</vt:lpstr>
      <vt:lpstr>Part 5 ー Code Merging after Passing Unit Testing</vt:lpstr>
      <vt:lpstr>Part 5 ー Code Merging after Passing Unit Testing</vt:lpstr>
      <vt:lpstr>Part 5 ー Code Merging after Passing Unit Testing</vt:lpstr>
      <vt:lpstr>Part 6 ー Weather Demo Unit Testing</vt:lpstr>
      <vt:lpstr>Part 6 ー Weather Demo Unit Testing</vt:lpstr>
      <vt:lpstr>Part 6 ー Weather Demo Unit Testing</vt:lpstr>
      <vt:lpstr>Part 6 ー Weather Demo Unit Testing</vt:lpstr>
      <vt:lpstr>Part 6 ー Weather Demo Unit Testing</vt:lpstr>
      <vt:lpstr>Part 6 ー Weather Demo Unit Testing</vt:lpstr>
      <vt:lpstr>Part 6 ー Weather Demo Unit Testing</vt:lpstr>
      <vt:lpstr>Part 6 ー Weather Demo Unit Testing</vt:lpstr>
      <vt:lpstr>PowerPoint Presentation</vt:lpstr>
      <vt:lpstr>PowerPoint Presentation</vt:lpstr>
      <vt:lpstr>PowerPoint Presentation</vt:lpstr>
      <vt:lpstr>Part 6 ー Weather Demo Unit Testing</vt:lpstr>
      <vt:lpstr>Part 6 ー Weather Demo Unit Testing</vt:lpstr>
      <vt:lpstr>Part 6 ー Weather Demo Unit Testing</vt:lpstr>
      <vt:lpstr>Part 7 ー Takeaway</vt:lpstr>
      <vt:lpstr>Part 7 ー Takeaway (Credits and Links)</vt:lpstr>
      <vt:lpstr>Thank you very much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JIA Shuyue</cp:lastModifiedBy>
  <cp:revision>1</cp:revision>
  <dcterms:created xsi:type="dcterms:W3CDTF">2008-01-28T19:49:47Z</dcterms:created>
  <dcterms:modified xsi:type="dcterms:W3CDTF">2025-04-15T17:33:42Z</dcterms:modified>
</cp:coreProperties>
</file>